
<file path=[Content_Types].xml><?xml version="1.0" encoding="utf-8"?>
<Types xmlns="http://schemas.openxmlformats.org/package/2006/content-types">
  <Default Extension="xml" ContentType="application/xml"/>
  <Default Extension="doc" ContentType="application/msword"/>
  <Default Extension="jpeg" ContentType="image/jpeg"/>
  <Default Extension="jp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9.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0.xml" ContentType="application/vnd.openxmlformats-officedocument.theme+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11.xml" ContentType="application/vnd.openxmlformats-officedocument.theme+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2.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13.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theme/theme14.xml" ContentType="application/vnd.openxmlformats-officedocument.theme+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15.xml" ContentType="application/vnd.openxmlformats-officedocument.theme+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theme/theme16.xml" ContentType="application/vnd.openxmlformats-officedocument.theme+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95" r:id="rId3"/>
    <p:sldMasterId id="2147483759" r:id="rId4"/>
    <p:sldMasterId id="2147483791" r:id="rId5"/>
    <p:sldMasterId id="2147483804" r:id="rId6"/>
    <p:sldMasterId id="2147483829" r:id="rId7"/>
    <p:sldMasterId id="2147483842" r:id="rId8"/>
    <p:sldMasterId id="2147483998" r:id="rId9"/>
    <p:sldMasterId id="2147484011" r:id="rId10"/>
    <p:sldMasterId id="2147484087" r:id="rId11"/>
    <p:sldMasterId id="2147484114" r:id="rId12"/>
    <p:sldMasterId id="2147484225" r:id="rId13"/>
    <p:sldMasterId id="2147484656" r:id="rId14"/>
    <p:sldMasterId id="2147484668" r:id="rId15"/>
    <p:sldMasterId id="2147484680" r:id="rId16"/>
    <p:sldMasterId id="2147484692" r:id="rId17"/>
  </p:sldMasterIdLst>
  <p:notesMasterIdLst>
    <p:notesMasterId r:id="rId75"/>
  </p:notesMasterIdLst>
  <p:sldIdLst>
    <p:sldId id="424" r:id="rId18"/>
    <p:sldId id="257" r:id="rId19"/>
    <p:sldId id="465" r:id="rId20"/>
    <p:sldId id="263" r:id="rId21"/>
    <p:sldId id="264" r:id="rId22"/>
    <p:sldId id="265" r:id="rId23"/>
    <p:sldId id="266" r:id="rId24"/>
    <p:sldId id="267" r:id="rId25"/>
    <p:sldId id="268" r:id="rId26"/>
    <p:sldId id="447" r:id="rId27"/>
    <p:sldId id="269" r:id="rId28"/>
    <p:sldId id="270" r:id="rId29"/>
    <p:sldId id="425" r:id="rId30"/>
    <p:sldId id="272" r:id="rId31"/>
    <p:sldId id="274" r:id="rId32"/>
    <p:sldId id="275" r:id="rId33"/>
    <p:sldId id="278" r:id="rId34"/>
    <p:sldId id="279" r:id="rId35"/>
    <p:sldId id="466" r:id="rId36"/>
    <p:sldId id="299" r:id="rId37"/>
    <p:sldId id="476" r:id="rId38"/>
    <p:sldId id="477" r:id="rId39"/>
    <p:sldId id="478" r:id="rId40"/>
    <p:sldId id="303" r:id="rId41"/>
    <p:sldId id="479" r:id="rId42"/>
    <p:sldId id="314" r:id="rId43"/>
    <p:sldId id="315" r:id="rId44"/>
    <p:sldId id="481" r:id="rId45"/>
    <p:sldId id="482" r:id="rId46"/>
    <p:sldId id="483" r:id="rId47"/>
    <p:sldId id="484" r:id="rId48"/>
    <p:sldId id="427" r:id="rId49"/>
    <p:sldId id="312" r:id="rId50"/>
    <p:sldId id="317" r:id="rId51"/>
    <p:sldId id="419" r:id="rId52"/>
    <p:sldId id="318" r:id="rId53"/>
    <p:sldId id="319" r:id="rId54"/>
    <p:sldId id="320" r:id="rId55"/>
    <p:sldId id="337" r:id="rId56"/>
    <p:sldId id="338" r:id="rId57"/>
    <p:sldId id="339" r:id="rId58"/>
    <p:sldId id="341" r:id="rId59"/>
    <p:sldId id="615" r:id="rId60"/>
    <p:sldId id="616" r:id="rId61"/>
    <p:sldId id="617" r:id="rId62"/>
    <p:sldId id="618" r:id="rId63"/>
    <p:sldId id="619" r:id="rId64"/>
    <p:sldId id="620" r:id="rId65"/>
    <p:sldId id="621" r:id="rId66"/>
    <p:sldId id="614" r:id="rId67"/>
    <p:sldId id="409" r:id="rId68"/>
    <p:sldId id="412" r:id="rId69"/>
    <p:sldId id="413" r:id="rId70"/>
    <p:sldId id="415" r:id="rId71"/>
    <p:sldId id="411" r:id="rId72"/>
    <p:sldId id="622" r:id="rId73"/>
    <p:sldId id="423" r:id="rId7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585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3"/>
    <p:restoredTop sz="93357"/>
  </p:normalViewPr>
  <p:slideViewPr>
    <p:cSldViewPr snapToGrid="0" snapToObjects="1">
      <p:cViewPr varScale="1">
        <p:scale>
          <a:sx n="54" d="100"/>
          <a:sy n="54" d="100"/>
        </p:scale>
        <p:origin x="976"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 Target="slides/slide1.xml"/><Relationship Id="rId19" Type="http://schemas.openxmlformats.org/officeDocument/2006/relationships/slide" Target="slides/slide2.xml"/><Relationship Id="rId63" Type="http://schemas.openxmlformats.org/officeDocument/2006/relationships/slide" Target="slides/slide46.xml"/><Relationship Id="rId64" Type="http://schemas.openxmlformats.org/officeDocument/2006/relationships/slide" Target="slides/slide47.xml"/><Relationship Id="rId65" Type="http://schemas.openxmlformats.org/officeDocument/2006/relationships/slide" Target="slides/slide48.xml"/><Relationship Id="rId66" Type="http://schemas.openxmlformats.org/officeDocument/2006/relationships/slide" Target="slides/slide49.xml"/><Relationship Id="rId67" Type="http://schemas.openxmlformats.org/officeDocument/2006/relationships/slide" Target="slides/slide50.xml"/><Relationship Id="rId68" Type="http://schemas.openxmlformats.org/officeDocument/2006/relationships/slide" Target="slides/slide51.xml"/><Relationship Id="rId69" Type="http://schemas.openxmlformats.org/officeDocument/2006/relationships/slide" Target="slides/slide52.xml"/><Relationship Id="rId50" Type="http://schemas.openxmlformats.org/officeDocument/2006/relationships/slide" Target="slides/slide33.xml"/><Relationship Id="rId51" Type="http://schemas.openxmlformats.org/officeDocument/2006/relationships/slide" Target="slides/slide34.xml"/><Relationship Id="rId52" Type="http://schemas.openxmlformats.org/officeDocument/2006/relationships/slide" Target="slides/slide35.xml"/><Relationship Id="rId53" Type="http://schemas.openxmlformats.org/officeDocument/2006/relationships/slide" Target="slides/slide36.xml"/><Relationship Id="rId54" Type="http://schemas.openxmlformats.org/officeDocument/2006/relationships/slide" Target="slides/slide37.xml"/><Relationship Id="rId55" Type="http://schemas.openxmlformats.org/officeDocument/2006/relationships/slide" Target="slides/slide38.xml"/><Relationship Id="rId56" Type="http://schemas.openxmlformats.org/officeDocument/2006/relationships/slide" Target="slides/slide39.xml"/><Relationship Id="rId57" Type="http://schemas.openxmlformats.org/officeDocument/2006/relationships/slide" Target="slides/slide40.xml"/><Relationship Id="rId58" Type="http://schemas.openxmlformats.org/officeDocument/2006/relationships/slide" Target="slides/slide41.xml"/><Relationship Id="rId59" Type="http://schemas.openxmlformats.org/officeDocument/2006/relationships/slide" Target="slides/slide42.xml"/><Relationship Id="rId40" Type="http://schemas.openxmlformats.org/officeDocument/2006/relationships/slide" Target="slides/slide23.xml"/><Relationship Id="rId41" Type="http://schemas.openxmlformats.org/officeDocument/2006/relationships/slide" Target="slides/slide24.xml"/><Relationship Id="rId42" Type="http://schemas.openxmlformats.org/officeDocument/2006/relationships/slide" Target="slides/slide25.xml"/><Relationship Id="rId43" Type="http://schemas.openxmlformats.org/officeDocument/2006/relationships/slide" Target="slides/slide26.xml"/><Relationship Id="rId44" Type="http://schemas.openxmlformats.org/officeDocument/2006/relationships/slide" Target="slides/slide27.xml"/><Relationship Id="rId45" Type="http://schemas.openxmlformats.org/officeDocument/2006/relationships/slide" Target="slides/slide28.xml"/><Relationship Id="rId46" Type="http://schemas.openxmlformats.org/officeDocument/2006/relationships/slide" Target="slides/slide29.xml"/><Relationship Id="rId47" Type="http://schemas.openxmlformats.org/officeDocument/2006/relationships/slide" Target="slides/slide30.xml"/><Relationship Id="rId48" Type="http://schemas.openxmlformats.org/officeDocument/2006/relationships/slide" Target="slides/slide31.xml"/><Relationship Id="rId49" Type="http://schemas.openxmlformats.org/officeDocument/2006/relationships/slide" Target="slides/slide3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3.xml"/><Relationship Id="rId31" Type="http://schemas.openxmlformats.org/officeDocument/2006/relationships/slide" Target="slides/slide14.xml"/><Relationship Id="rId32" Type="http://schemas.openxmlformats.org/officeDocument/2006/relationships/slide" Target="slides/slide15.xml"/><Relationship Id="rId33" Type="http://schemas.openxmlformats.org/officeDocument/2006/relationships/slide" Target="slides/slide16.xml"/><Relationship Id="rId34" Type="http://schemas.openxmlformats.org/officeDocument/2006/relationships/slide" Target="slides/slide17.xml"/><Relationship Id="rId35" Type="http://schemas.openxmlformats.org/officeDocument/2006/relationships/slide" Target="slides/slide18.xml"/><Relationship Id="rId36" Type="http://schemas.openxmlformats.org/officeDocument/2006/relationships/slide" Target="slides/slide19.xml"/><Relationship Id="rId37" Type="http://schemas.openxmlformats.org/officeDocument/2006/relationships/slide" Target="slides/slide20.xml"/><Relationship Id="rId38" Type="http://schemas.openxmlformats.org/officeDocument/2006/relationships/slide" Target="slides/slide21.xml"/><Relationship Id="rId39" Type="http://schemas.openxmlformats.org/officeDocument/2006/relationships/slide" Target="slides/slide22.xml"/><Relationship Id="rId70" Type="http://schemas.openxmlformats.org/officeDocument/2006/relationships/slide" Target="slides/slide53.xml"/><Relationship Id="rId71" Type="http://schemas.openxmlformats.org/officeDocument/2006/relationships/slide" Target="slides/slide54.xml"/><Relationship Id="rId72" Type="http://schemas.openxmlformats.org/officeDocument/2006/relationships/slide" Target="slides/slide55.xml"/><Relationship Id="rId20" Type="http://schemas.openxmlformats.org/officeDocument/2006/relationships/slide" Target="slides/slide3.xml"/><Relationship Id="rId21" Type="http://schemas.openxmlformats.org/officeDocument/2006/relationships/slide" Target="slides/slide4.xml"/><Relationship Id="rId22" Type="http://schemas.openxmlformats.org/officeDocument/2006/relationships/slide" Target="slides/slide5.xml"/><Relationship Id="rId23" Type="http://schemas.openxmlformats.org/officeDocument/2006/relationships/slide" Target="slides/slide6.xml"/><Relationship Id="rId24" Type="http://schemas.openxmlformats.org/officeDocument/2006/relationships/slide" Target="slides/slide7.xml"/><Relationship Id="rId25" Type="http://schemas.openxmlformats.org/officeDocument/2006/relationships/slide" Target="slides/slide8.xml"/><Relationship Id="rId26" Type="http://schemas.openxmlformats.org/officeDocument/2006/relationships/slide" Target="slides/slide9.xml"/><Relationship Id="rId27" Type="http://schemas.openxmlformats.org/officeDocument/2006/relationships/slide" Target="slides/slide10.xml"/><Relationship Id="rId28" Type="http://schemas.openxmlformats.org/officeDocument/2006/relationships/slide" Target="slides/slide11.xml"/><Relationship Id="rId29" Type="http://schemas.openxmlformats.org/officeDocument/2006/relationships/slide" Target="slides/slide12.xml"/><Relationship Id="rId73" Type="http://schemas.openxmlformats.org/officeDocument/2006/relationships/slide" Target="slides/slide56.xml"/><Relationship Id="rId74" Type="http://schemas.openxmlformats.org/officeDocument/2006/relationships/slide" Target="slides/slide57.xml"/><Relationship Id="rId75" Type="http://schemas.openxmlformats.org/officeDocument/2006/relationships/notesMaster" Target="notesMasters/notesMaster1.xml"/><Relationship Id="rId76" Type="http://schemas.openxmlformats.org/officeDocument/2006/relationships/presProps" Target="presProps.xml"/><Relationship Id="rId77" Type="http://schemas.openxmlformats.org/officeDocument/2006/relationships/viewProps" Target="viewProps.xml"/><Relationship Id="rId78" Type="http://schemas.openxmlformats.org/officeDocument/2006/relationships/theme" Target="theme/theme1.xml"/><Relationship Id="rId79" Type="http://schemas.openxmlformats.org/officeDocument/2006/relationships/tableStyles" Target="tableStyles.xml"/><Relationship Id="rId60" Type="http://schemas.openxmlformats.org/officeDocument/2006/relationships/slide" Target="slides/slide43.xml"/><Relationship Id="rId61" Type="http://schemas.openxmlformats.org/officeDocument/2006/relationships/slide" Target="slides/slide44.xml"/><Relationship Id="rId62" Type="http://schemas.openxmlformats.org/officeDocument/2006/relationships/slide" Target="slides/slide45.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C51D7E-6893-1643-B0B0-163BE5A23FAD}" type="datetimeFigureOut">
              <a:rPr lang="en-US" smtClean="0"/>
              <a:t>9/28/17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F12A14-222F-9345-A23A-F947362648C8}" type="slidenum">
              <a:rPr lang="en-US" smtClean="0"/>
              <a:t>‹#›</a:t>
            </a:fld>
            <a:endParaRPr lang="en-US"/>
          </a:p>
        </p:txBody>
      </p:sp>
    </p:spTree>
    <p:extLst>
      <p:ext uri="{BB962C8B-B14F-4D97-AF65-F5344CB8AC3E}">
        <p14:creationId xmlns:p14="http://schemas.microsoft.com/office/powerpoint/2010/main" val="110122372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E9F676D-09DB-0446-B76F-28F132E16B09}" type="slidenum">
              <a:rPr lang="en-US" sz="1200">
                <a:solidFill>
                  <a:prstClr val="black"/>
                </a:solidFill>
              </a:rPr>
              <a:pPr/>
              <a:t>4</a:t>
            </a:fld>
            <a:endParaRPr lang="en-US" sz="1200">
              <a:solidFill>
                <a:prstClr val="black"/>
              </a:solidFill>
            </a:endParaRPr>
          </a:p>
        </p:txBody>
      </p:sp>
      <p:sp>
        <p:nvSpPr>
          <p:cNvPr id="921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7411" name="Rectangle 1027"/>
          <p:cNvSpPr>
            <a:spLocks noGrp="1" noChangeArrowheads="1"/>
          </p:cNvSpPr>
          <p:nvPr>
            <p:ph type="body" idx="1"/>
          </p:nvPr>
        </p:nvSpPr>
        <p:spPr>
          <a:noFill/>
        </p:spPr>
        <p:txBody>
          <a:bodyPr/>
          <a:lstStyle/>
          <a:p>
            <a:pPr eaLnBrk="1" hangingPunct="1"/>
            <a:r>
              <a:rPr lang="en-US"/>
              <a:t>Standard error =</a:t>
            </a:r>
          </a:p>
          <a:p>
            <a:pPr eaLnBrk="1" hangingPunct="1"/>
            <a:r>
              <a:rPr lang="en-US"/>
              <a:t>Rank: /136</a:t>
            </a:r>
          </a:p>
          <a:p>
            <a:pPr eaLnBrk="1" hangingPunct="1"/>
            <a:r>
              <a:rPr lang="en-US"/>
              <a:t>Number of meta-analyses: </a:t>
            </a:r>
          </a:p>
          <a:p>
            <a:pPr eaLnBrk="1" hangingPunct="1"/>
            <a:r>
              <a:rPr lang="en-US"/>
              <a:t>Number of studies: </a:t>
            </a:r>
          </a:p>
          <a:p>
            <a:pPr eaLnBrk="1" hangingPunct="1"/>
            <a:r>
              <a:rPr lang="en-US"/>
              <a:t>Number of participants: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7DDF6A0-ED60-C740-BF4F-9B2635A903E8}" type="slidenum">
              <a:rPr lang="en-US" sz="1200">
                <a:solidFill>
                  <a:prstClr val="black"/>
                </a:solidFill>
              </a:rPr>
              <a:pPr/>
              <a:t>14</a:t>
            </a:fld>
            <a:endParaRPr lang="en-US" sz="1200">
              <a:solidFill>
                <a:prstClr val="black"/>
              </a:solidFill>
            </a:endParaRPr>
          </a:p>
        </p:txBody>
      </p:sp>
      <p:sp>
        <p:nvSpPr>
          <p:cNvPr id="112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a:noFill/>
        </p:spPr>
        <p:txBody>
          <a:bodyPr/>
          <a:lstStyle/>
          <a:p>
            <a:pPr eaLnBrk="1" hangingPunct="1"/>
            <a:r>
              <a:rPr lang="en-US"/>
              <a:t>Standard error = n/a</a:t>
            </a:r>
          </a:p>
          <a:p>
            <a:pPr eaLnBrk="1" hangingPunct="1"/>
            <a:r>
              <a:rPr lang="en-US"/>
              <a:t>Rank: 48/136</a:t>
            </a:r>
          </a:p>
          <a:p>
            <a:pPr eaLnBrk="1" hangingPunct="1"/>
            <a:r>
              <a:rPr lang="en-US"/>
              <a:t>Number of meta-analyses: 2</a:t>
            </a:r>
          </a:p>
          <a:p>
            <a:pPr eaLnBrk="1" hangingPunct="1"/>
            <a:r>
              <a:rPr lang="en-US"/>
              <a:t>Number of studies: 78</a:t>
            </a:r>
          </a:p>
          <a:p>
            <a:pPr eaLnBrk="1" hangingPunct="1"/>
            <a:r>
              <a:rPr lang="en-US"/>
              <a:t>Number of participants: 3,472</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7DDF6A0-ED60-C740-BF4F-9B2635A903E8}" type="slidenum">
              <a:rPr lang="en-US" sz="1200">
                <a:solidFill>
                  <a:prstClr val="black"/>
                </a:solidFill>
              </a:rPr>
              <a:pPr/>
              <a:t>15</a:t>
            </a:fld>
            <a:endParaRPr lang="en-US" sz="1200">
              <a:solidFill>
                <a:prstClr val="black"/>
              </a:solidFill>
            </a:endParaRPr>
          </a:p>
        </p:txBody>
      </p:sp>
      <p:sp>
        <p:nvSpPr>
          <p:cNvPr id="112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a:noFill/>
        </p:spPr>
        <p:txBody>
          <a:bodyPr/>
          <a:lstStyle/>
          <a:p>
            <a:pPr eaLnBrk="1" hangingPunct="1"/>
            <a:r>
              <a:rPr lang="en-US"/>
              <a:t>Standard error = n/a</a:t>
            </a:r>
          </a:p>
          <a:p>
            <a:pPr eaLnBrk="1" hangingPunct="1"/>
            <a:r>
              <a:rPr lang="en-US"/>
              <a:t>Rank: 48/136</a:t>
            </a:r>
          </a:p>
          <a:p>
            <a:pPr eaLnBrk="1" hangingPunct="1"/>
            <a:r>
              <a:rPr lang="en-US"/>
              <a:t>Number of meta-analyses: 2</a:t>
            </a:r>
          </a:p>
          <a:p>
            <a:pPr eaLnBrk="1" hangingPunct="1"/>
            <a:r>
              <a:rPr lang="en-US"/>
              <a:t>Number of studies: 78</a:t>
            </a:r>
          </a:p>
          <a:p>
            <a:pPr eaLnBrk="1" hangingPunct="1"/>
            <a:r>
              <a:rPr lang="en-US"/>
              <a:t>Number of participants: 3,472</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413BA8-1D13-B248-BC48-DDFFD831656D}" type="slidenum">
              <a:rPr lang="en-US" sz="1200">
                <a:solidFill>
                  <a:prstClr val="black"/>
                </a:solidFill>
              </a:rPr>
              <a:pPr/>
              <a:t>16</a:t>
            </a:fld>
            <a:endParaRPr lang="en-US" sz="1200">
              <a:solidFill>
                <a:prstClr val="black"/>
              </a:solidFill>
            </a:endParaRPr>
          </a:p>
        </p:txBody>
      </p:sp>
      <p:sp>
        <p:nvSpPr>
          <p:cNvPr id="153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3011" name="Rectangle 3"/>
          <p:cNvSpPr>
            <a:spLocks noGrp="1" noChangeArrowheads="1"/>
          </p:cNvSpPr>
          <p:nvPr>
            <p:ph type="body" idx="1"/>
          </p:nvPr>
        </p:nvSpPr>
        <p:spPr>
          <a:noFill/>
        </p:spPr>
        <p:txBody>
          <a:bodyPr/>
          <a:lstStyle/>
          <a:p>
            <a:pPr eaLnBrk="1" hangingPunct="1"/>
            <a:r>
              <a:rPr lang="en-US"/>
              <a:t>Standard error = </a:t>
            </a:r>
          </a:p>
          <a:p>
            <a:pPr eaLnBrk="1" hangingPunct="1"/>
            <a:r>
              <a:rPr lang="en-US"/>
              <a:t>Rank: </a:t>
            </a:r>
          </a:p>
          <a:p>
            <a:pPr eaLnBrk="1" hangingPunct="1"/>
            <a:r>
              <a:rPr lang="en-US"/>
              <a:t>Number of meta-analyses:  </a:t>
            </a:r>
          </a:p>
          <a:p>
            <a:pPr eaLnBrk="1" hangingPunct="1"/>
            <a:r>
              <a:rPr lang="en-US"/>
              <a:t>Number of studies: </a:t>
            </a:r>
          </a:p>
          <a:p>
            <a:pPr eaLnBrk="1" hangingPunct="1"/>
            <a:r>
              <a:rPr lang="en-US"/>
              <a:t>Number of participants: 5,028</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0F8873C-555E-C64D-B8CE-4161D6777952}" type="slidenum">
              <a:rPr lang="en-US" sz="1200">
                <a:solidFill>
                  <a:prstClr val="black"/>
                </a:solidFill>
              </a:rPr>
              <a:pPr/>
              <a:t>17</a:t>
            </a:fld>
            <a:endParaRPr lang="en-US" sz="1200">
              <a:solidFill>
                <a:prstClr val="black"/>
              </a:solidFill>
            </a:endParaRPr>
          </a:p>
        </p:txBody>
      </p:sp>
      <p:sp>
        <p:nvSpPr>
          <p:cNvPr id="1741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7107" name="Rectangle 1027"/>
          <p:cNvSpPr>
            <a:spLocks noGrp="1" noChangeArrowheads="1"/>
          </p:cNvSpPr>
          <p:nvPr>
            <p:ph type="body" idx="1"/>
          </p:nvPr>
        </p:nvSpPr>
        <p:spPr>
          <a:noFill/>
        </p:spPr>
        <p:txBody>
          <a:bodyPr/>
          <a:lstStyle/>
          <a:p>
            <a:pPr eaLnBrk="1" hangingPunct="1"/>
            <a:r>
              <a:rPr lang="en-US"/>
              <a:t>Standard error = </a:t>
            </a:r>
          </a:p>
          <a:p>
            <a:pPr eaLnBrk="1" hangingPunct="1"/>
            <a:r>
              <a:rPr lang="en-US"/>
              <a:t>Rank:</a:t>
            </a:r>
          </a:p>
          <a:p>
            <a:pPr eaLnBrk="1" hangingPunct="1"/>
            <a:r>
              <a:rPr lang="en-US"/>
              <a:t>Number of meta-analyses: </a:t>
            </a:r>
          </a:p>
          <a:p>
            <a:pPr eaLnBrk="1" hangingPunct="1"/>
            <a:r>
              <a:rPr lang="en-US"/>
              <a:t>Number of studies: </a:t>
            </a:r>
          </a:p>
          <a:p>
            <a:pPr eaLnBrk="1" hangingPunct="1"/>
            <a:r>
              <a:rPr lang="en-US"/>
              <a:t>Number of participants: 677</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0F8873C-555E-C64D-B8CE-4161D6777952}" type="slidenum">
              <a:rPr lang="en-US" sz="1200">
                <a:solidFill>
                  <a:prstClr val="black"/>
                </a:solidFill>
              </a:rPr>
              <a:pPr/>
              <a:t>18</a:t>
            </a:fld>
            <a:endParaRPr lang="en-US" sz="1200">
              <a:solidFill>
                <a:prstClr val="black"/>
              </a:solidFill>
            </a:endParaRPr>
          </a:p>
        </p:txBody>
      </p:sp>
      <p:sp>
        <p:nvSpPr>
          <p:cNvPr id="1741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7107" name="Rectangle 1027"/>
          <p:cNvSpPr>
            <a:spLocks noGrp="1" noChangeArrowheads="1"/>
          </p:cNvSpPr>
          <p:nvPr>
            <p:ph type="body" idx="1"/>
          </p:nvPr>
        </p:nvSpPr>
        <p:spPr>
          <a:noFill/>
        </p:spPr>
        <p:txBody>
          <a:bodyPr/>
          <a:lstStyle/>
          <a:p>
            <a:pPr eaLnBrk="1" hangingPunct="1"/>
            <a:r>
              <a:rPr lang="en-US"/>
              <a:t>Standard error = </a:t>
            </a:r>
          </a:p>
          <a:p>
            <a:pPr eaLnBrk="1" hangingPunct="1"/>
            <a:r>
              <a:rPr lang="en-US"/>
              <a:t>Rank:</a:t>
            </a:r>
          </a:p>
          <a:p>
            <a:pPr eaLnBrk="1" hangingPunct="1"/>
            <a:r>
              <a:rPr lang="en-US"/>
              <a:t>Number of meta-analyses: </a:t>
            </a:r>
          </a:p>
          <a:p>
            <a:pPr eaLnBrk="1" hangingPunct="1"/>
            <a:r>
              <a:rPr lang="en-US"/>
              <a:t>Number of studies: </a:t>
            </a:r>
          </a:p>
          <a:p>
            <a:pPr eaLnBrk="1" hangingPunct="1"/>
            <a:r>
              <a:rPr lang="en-US"/>
              <a:t>Number of participants: 677</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6C62282-A3E9-8C46-AB63-D058B3FF0A13}" type="slidenum">
              <a:rPr lang="en-US" sz="1200">
                <a:solidFill>
                  <a:prstClr val="black"/>
                </a:solidFill>
              </a:rPr>
              <a:pPr/>
              <a:t>20</a:t>
            </a:fld>
            <a:endParaRPr lang="en-US" sz="1200">
              <a:solidFill>
                <a:prstClr val="black"/>
              </a:solidFill>
            </a:endParaRPr>
          </a:p>
        </p:txBody>
      </p:sp>
      <p:sp>
        <p:nvSpPr>
          <p:cNvPr id="921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49155" name="Rectangle 1027"/>
          <p:cNvSpPr>
            <a:spLocks noGrp="1" noChangeArrowheads="1"/>
          </p:cNvSpPr>
          <p:nvPr>
            <p:ph type="body" idx="1"/>
          </p:nvPr>
        </p:nvSpPr>
        <p:spPr>
          <a:noFill/>
        </p:spPr>
        <p:txBody>
          <a:bodyPr/>
          <a:lstStyle/>
          <a:p>
            <a:pPr eaLnBrk="1" hangingPunct="1"/>
            <a:r>
              <a:rPr lang="en-US"/>
              <a:t>Standard error = 0.079 (Medium)</a:t>
            </a:r>
          </a:p>
          <a:p>
            <a:pPr eaLnBrk="1" hangingPunct="1"/>
            <a:r>
              <a:rPr lang="en-US"/>
              <a:t>Rank: 3/136</a:t>
            </a:r>
          </a:p>
          <a:p>
            <a:pPr eaLnBrk="1" hangingPunct="1"/>
            <a:r>
              <a:rPr lang="en-US"/>
              <a:t>Number of meta-analyses: 2</a:t>
            </a:r>
          </a:p>
          <a:p>
            <a:pPr eaLnBrk="1" hangingPunct="1"/>
            <a:r>
              <a:rPr lang="en-US"/>
              <a:t>Number of studies: 30</a:t>
            </a:r>
          </a:p>
          <a:p>
            <a:pPr eaLnBrk="1" hangingPunct="1"/>
            <a:r>
              <a:rPr lang="en-US"/>
              <a:t>Number of participants: 3835</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016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a:xfrm>
            <a:off x="1113733" y="685488"/>
            <a:ext cx="4632116" cy="3429000"/>
          </a:xfrm>
          <a:ln/>
          <a:extLst>
            <a:ext uri="{FAA26D3D-D897-4be2-8F04-BA451C77F1D7}">
              <ma14:placeholderFlag xmlns:ma14="http://schemas.microsoft.com/office/mac/drawingml/2011/main" val="1"/>
            </a:ext>
          </a:extLst>
        </p:spPr>
      </p:sp>
      <p:sp>
        <p:nvSpPr>
          <p:cNvPr id="23347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800">
                <a:solidFill>
                  <a:srgbClr val="000000"/>
                </a:solidFill>
                <a:latin typeface="Arial" charset="0"/>
                <a:ea typeface="ヒラギノ角ゴ ProN W3" charset="0"/>
                <a:cs typeface="ヒラギノ角ゴ ProN W3" charset="0"/>
              </a:defRPr>
            </a:lvl1pPr>
            <a:lvl2pPr marL="742950" indent="-285750" eaLnBrk="0" hangingPunct="0">
              <a:defRPr sz="2800">
                <a:solidFill>
                  <a:srgbClr val="000000"/>
                </a:solidFill>
                <a:latin typeface="Arial" charset="0"/>
                <a:ea typeface="ヒラギノ角ゴ ProN W3" charset="0"/>
                <a:cs typeface="ヒラギノ角ゴ ProN W3" charset="0"/>
              </a:defRPr>
            </a:lvl2pPr>
            <a:lvl3pPr marL="1143000" indent="-228600" eaLnBrk="0" hangingPunct="0">
              <a:defRPr sz="2800">
                <a:solidFill>
                  <a:srgbClr val="000000"/>
                </a:solidFill>
                <a:latin typeface="Arial" charset="0"/>
                <a:ea typeface="ヒラギノ角ゴ ProN W3" charset="0"/>
                <a:cs typeface="ヒラギノ角ゴ ProN W3" charset="0"/>
              </a:defRPr>
            </a:lvl3pPr>
            <a:lvl4pPr marL="1600200" indent="-228600" eaLnBrk="0" hangingPunct="0">
              <a:defRPr sz="2800">
                <a:solidFill>
                  <a:srgbClr val="000000"/>
                </a:solidFill>
                <a:latin typeface="Arial" charset="0"/>
                <a:ea typeface="ヒラギノ角ゴ ProN W3" charset="0"/>
                <a:cs typeface="ヒラギノ角ゴ ProN W3" charset="0"/>
              </a:defRPr>
            </a:lvl4pPr>
            <a:lvl5pPr marL="2057400" indent="-228600" eaLnBrk="0" hangingPunct="0">
              <a:defRPr sz="2800">
                <a:solidFill>
                  <a:srgbClr val="000000"/>
                </a:solidFill>
                <a:latin typeface="Arial" charset="0"/>
                <a:ea typeface="ヒラギノ角ゴ ProN W3" charset="0"/>
                <a:cs typeface="ヒラギノ角ゴ ProN W3" charset="0"/>
              </a:defRPr>
            </a:lvl5pPr>
            <a:lvl6pPr marL="25146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6pPr>
            <a:lvl7pPr marL="29718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7pPr>
            <a:lvl8pPr marL="34290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8pPr>
            <a:lvl9pPr marL="38862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9pPr>
          </a:lstStyle>
          <a:p>
            <a:pPr eaLnBrk="1" hangingPunct="1"/>
            <a:fld id="{2F8CDCF3-5EA3-F847-852F-CA7B46B0916B}" type="slidenum">
              <a:rPr lang="en-US" sz="1200">
                <a:latin typeface="Optima" charset="0"/>
                <a:ea typeface="ＭＳ Ｐゴシック" charset="0"/>
                <a:cs typeface="ＭＳ Ｐゴシック" charset="0"/>
              </a:rPr>
              <a:pPr eaLnBrk="1" hangingPunct="1"/>
              <a:t>24</a:t>
            </a:fld>
            <a:endParaRPr lang="en-US" sz="1200">
              <a:latin typeface="Optima" charset="0"/>
              <a:ea typeface="ＭＳ Ｐゴシック" charset="0"/>
              <a:cs typeface="ＭＳ Ｐゴシック" charset="0"/>
            </a:endParaRPr>
          </a:p>
        </p:txBody>
      </p:sp>
      <p:sp>
        <p:nvSpPr>
          <p:cNvPr id="153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58723" name="Rectangle 3"/>
          <p:cNvSpPr>
            <a:spLocks noGrp="1" noChangeArrowheads="1"/>
          </p:cNvSpPr>
          <p:nvPr>
            <p:ph type="body" idx="1"/>
          </p:nvPr>
        </p:nvSpPr>
        <p:spPr/>
        <p:txBody>
          <a:bodyPr/>
          <a:lstStyle/>
          <a:p>
            <a:pPr eaLnBrk="1" hangingPunct="1">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5CE5CF-E030-5449-A9AF-982ACFCB1A51}" type="slidenum">
              <a:rPr lang="en-US">
                <a:solidFill>
                  <a:prstClr val="black"/>
                </a:solidFill>
                <a:latin typeface="Calibri"/>
              </a:rPr>
              <a:pPr/>
              <a:t>33</a:t>
            </a:fld>
            <a:endParaRPr lang="en-US">
              <a:solidFill>
                <a:prstClr val="black"/>
              </a:solidFill>
              <a:latin typeface="Calibri"/>
            </a:endParaRPr>
          </a:p>
        </p:txBody>
      </p:sp>
      <p:sp>
        <p:nvSpPr>
          <p:cNvPr id="11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CF31089-6983-7341-A064-FC2FE14AD7D7}" type="slidenum">
              <a:rPr lang="en-US" sz="1200">
                <a:solidFill>
                  <a:prstClr val="black"/>
                </a:solidFill>
              </a:rPr>
              <a:pPr/>
              <a:t>5</a:t>
            </a:fld>
            <a:endParaRPr lang="en-US" sz="1200">
              <a:solidFill>
                <a:prstClr val="black"/>
              </a:solidFill>
            </a:endParaRPr>
          </a:p>
        </p:txBody>
      </p:sp>
      <p:sp>
        <p:nvSpPr>
          <p:cNvPr id="133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a:noFill/>
        </p:spPr>
        <p:txBody>
          <a:bodyPr/>
          <a:lstStyle/>
          <a:p>
            <a:pPr eaLnBrk="1" hangingPunct="1"/>
            <a:r>
              <a:rPr lang="en-US"/>
              <a:t>Standard error = n/a</a:t>
            </a:r>
          </a:p>
          <a:p>
            <a:pPr eaLnBrk="1" hangingPunct="1"/>
            <a:r>
              <a:rPr lang="en-US"/>
              <a:t>Rank: 136/136</a:t>
            </a:r>
          </a:p>
          <a:p>
            <a:pPr eaLnBrk="1" hangingPunct="1"/>
            <a:r>
              <a:rPr lang="en-US"/>
              <a:t>Number of meta-analyses: 7</a:t>
            </a:r>
          </a:p>
          <a:p>
            <a:pPr eaLnBrk="1" hangingPunct="1"/>
            <a:r>
              <a:rPr lang="en-US"/>
              <a:t>Number of studies: 207</a:t>
            </a:r>
          </a:p>
          <a:p>
            <a:pPr eaLnBrk="1" hangingPunct="1"/>
            <a:r>
              <a:rPr lang="en-US"/>
              <a:t>Number of participants: 13,938</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69366-3B15-484F-862B-EE4AC0F0B22A}" type="slidenum">
              <a:rPr lang="en-US">
                <a:solidFill>
                  <a:prstClr val="black"/>
                </a:solidFill>
                <a:latin typeface="Calibri"/>
              </a:rPr>
              <a:pPr/>
              <a:t>34</a:t>
            </a:fld>
            <a:endParaRPr lang="en-US">
              <a:solidFill>
                <a:prstClr val="black"/>
              </a:solidFill>
              <a:latin typeface="Calibri"/>
            </a:endParaRPr>
          </a:p>
        </p:txBody>
      </p:sp>
      <p:sp>
        <p:nvSpPr>
          <p:cNvPr id="169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303E51-0ABB-584D-8D92-4DDE43342362}" type="slidenum">
              <a:rPr lang="en-US">
                <a:solidFill>
                  <a:prstClr val="black"/>
                </a:solidFill>
                <a:latin typeface="Calibri"/>
              </a:rPr>
              <a:pPr/>
              <a:t>40</a:t>
            </a:fld>
            <a:endParaRPr lang="en-US">
              <a:solidFill>
                <a:prstClr val="black"/>
              </a:solidFill>
              <a:latin typeface="Calibri"/>
            </a:endParaRPr>
          </a:p>
        </p:txBody>
      </p:sp>
      <p:sp>
        <p:nvSpPr>
          <p:cNvPr id="1218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69366-3B15-484F-862B-EE4AC0F0B22A}" type="slidenum">
              <a:rPr lang="en-US">
                <a:solidFill>
                  <a:prstClr val="black"/>
                </a:solidFill>
                <a:latin typeface="Calibri"/>
              </a:rPr>
              <a:pPr/>
              <a:t>41</a:t>
            </a:fld>
            <a:endParaRPr lang="en-US">
              <a:solidFill>
                <a:prstClr val="black"/>
              </a:solidFill>
              <a:latin typeface="Calibri"/>
            </a:endParaRPr>
          </a:p>
        </p:txBody>
      </p:sp>
      <p:sp>
        <p:nvSpPr>
          <p:cNvPr id="169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F69366-3B15-484F-862B-EE4AC0F0B22A}" type="slidenum">
              <a:rPr lang="en-US">
                <a:solidFill>
                  <a:prstClr val="black"/>
                </a:solidFill>
                <a:latin typeface="Calibri"/>
              </a:rPr>
              <a:pPr/>
              <a:t>54</a:t>
            </a:fld>
            <a:endParaRPr lang="en-US">
              <a:solidFill>
                <a:prstClr val="black"/>
              </a:solidFill>
              <a:latin typeface="Calibri"/>
            </a:endParaRPr>
          </a:p>
        </p:txBody>
      </p:sp>
      <p:sp>
        <p:nvSpPr>
          <p:cNvPr id="169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6CB8465-DF5E-DA47-AA57-AB99B0151B1C}" type="slidenum">
              <a:rPr lang="en-US" sz="1200">
                <a:solidFill>
                  <a:prstClr val="black"/>
                </a:solidFill>
              </a:rPr>
              <a:pPr/>
              <a:t>57</a:t>
            </a:fld>
            <a:endParaRPr lang="en-US" sz="1200">
              <a:solidFill>
                <a:prstClr val="black"/>
              </a:solidFill>
            </a:endParaRPr>
          </a:p>
        </p:txBody>
      </p:sp>
      <p:sp>
        <p:nvSpPr>
          <p:cNvPr id="2365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55331"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C3E616C-3FB9-9F4B-AD62-251596BCE173}" type="slidenum">
              <a:rPr lang="en-US" sz="1200">
                <a:solidFill>
                  <a:prstClr val="black"/>
                </a:solidFill>
              </a:rPr>
              <a:pPr/>
              <a:t>6</a:t>
            </a:fld>
            <a:endParaRPr lang="en-US" sz="1200">
              <a:solidFill>
                <a:prstClr val="black"/>
              </a:solidFill>
            </a:endParaRPr>
          </a:p>
        </p:txBody>
      </p:sp>
      <p:sp>
        <p:nvSpPr>
          <p:cNvPr id="921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2531" name="Rectangle 1027"/>
          <p:cNvSpPr>
            <a:spLocks noGrp="1" noChangeArrowheads="1"/>
          </p:cNvSpPr>
          <p:nvPr>
            <p:ph type="body" idx="1"/>
          </p:nvPr>
        </p:nvSpPr>
        <p:spPr>
          <a:noFill/>
        </p:spPr>
        <p:txBody>
          <a:bodyPr/>
          <a:lstStyle/>
          <a:p>
            <a:pPr eaLnBrk="1" hangingPunct="1"/>
            <a:r>
              <a:rPr lang="en-US"/>
              <a:t>Standard error = 0.016 (low)</a:t>
            </a:r>
          </a:p>
          <a:p>
            <a:pPr eaLnBrk="1" hangingPunct="1"/>
            <a:r>
              <a:rPr lang="en-US"/>
              <a:t>Rank: 125/136</a:t>
            </a:r>
          </a:p>
          <a:p>
            <a:pPr eaLnBrk="1" hangingPunct="1"/>
            <a:r>
              <a:rPr lang="en-US"/>
              <a:t>Number of meta-analyses: 2</a:t>
            </a:r>
          </a:p>
          <a:p>
            <a:pPr eaLnBrk="1" hangingPunct="1"/>
            <a:r>
              <a:rPr lang="en-US"/>
              <a:t>Number of studies: 92</a:t>
            </a:r>
          </a:p>
          <a:p>
            <a:pPr eaLnBrk="1" hangingPunct="1"/>
            <a:r>
              <a:rPr lang="en-US"/>
              <a:t>Number of participants: n/a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D47DA8A-9153-1D4E-9ABA-1D2B5DDAE932}" type="slidenum">
              <a:rPr lang="en-US" sz="1200">
                <a:solidFill>
                  <a:prstClr val="black"/>
                </a:solidFill>
              </a:rPr>
              <a:pPr/>
              <a:t>7</a:t>
            </a:fld>
            <a:endParaRPr lang="en-US" sz="1200">
              <a:solidFill>
                <a:prstClr val="black"/>
              </a:solidFill>
            </a:endParaRPr>
          </a:p>
        </p:txBody>
      </p:sp>
      <p:sp>
        <p:nvSpPr>
          <p:cNvPr id="6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a:noFill/>
        </p:spPr>
        <p:txBody>
          <a:bodyPr/>
          <a:lstStyle/>
          <a:p>
            <a:pPr eaLnBrk="1" hangingPunct="1"/>
            <a:r>
              <a:rPr lang="en-US"/>
              <a:t>Std. error = 0.027 (low)</a:t>
            </a:r>
          </a:p>
          <a:p>
            <a:pPr eaLnBrk="1" hangingPunct="1"/>
            <a:r>
              <a:rPr lang="en-US"/>
              <a:t>Rank: 88/136</a:t>
            </a:r>
          </a:p>
          <a:p>
            <a:pPr eaLnBrk="1" hangingPunct="1"/>
            <a:r>
              <a:rPr lang="en-US"/>
              <a:t>Number of meta-analyses: 5</a:t>
            </a:r>
          </a:p>
          <a:p>
            <a:pPr eaLnBrk="1" hangingPunct="1"/>
            <a:r>
              <a:rPr lang="en-US"/>
              <a:t>Number of studies: 161</a:t>
            </a:r>
          </a:p>
          <a:p>
            <a:pPr eaLnBrk="1" hangingPunct="1"/>
            <a:r>
              <a:rPr lang="en-US"/>
              <a:t>Number of effects: 295</a:t>
            </a:r>
          </a:p>
          <a:p>
            <a:pPr eaLnBrk="1" hangingPunct="1"/>
            <a:r>
              <a:rPr lang="en-US"/>
              <a:t>Number of participants: 105,282</a:t>
            </a:r>
          </a:p>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0792CA3-E8D5-854D-8A33-F978B954E0F0}" type="slidenum">
              <a:rPr lang="en-US" sz="1200">
                <a:solidFill>
                  <a:prstClr val="black"/>
                </a:solidFill>
              </a:rPr>
              <a:pPr/>
              <a:t>8</a:t>
            </a:fld>
            <a:endParaRPr lang="en-US" sz="1200">
              <a:solidFill>
                <a:prstClr val="black"/>
              </a:solidFill>
            </a:endParaRPr>
          </a:p>
        </p:txBody>
      </p:sp>
      <p:sp>
        <p:nvSpPr>
          <p:cNvPr id="921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1027"/>
          <p:cNvSpPr>
            <a:spLocks noGrp="1" noChangeArrowheads="1"/>
          </p:cNvSpPr>
          <p:nvPr>
            <p:ph type="body" idx="1"/>
          </p:nvPr>
        </p:nvSpPr>
        <p:spPr>
          <a:noFill/>
        </p:spPr>
        <p:txBody>
          <a:bodyPr/>
          <a:lstStyle/>
          <a:p>
            <a:pPr eaLnBrk="1" hangingPunct="1"/>
            <a:r>
              <a:rPr lang="en-US"/>
              <a:t>Standard error = 0.081 (high)</a:t>
            </a:r>
          </a:p>
          <a:p>
            <a:pPr eaLnBrk="1" hangingPunct="1"/>
            <a:r>
              <a:rPr lang="en-US"/>
              <a:t>Rank: 58/136</a:t>
            </a:r>
          </a:p>
          <a:p>
            <a:pPr eaLnBrk="1" hangingPunct="1"/>
            <a:r>
              <a:rPr lang="en-US"/>
              <a:t>Number of meta-analyses: 8</a:t>
            </a:r>
          </a:p>
          <a:p>
            <a:pPr eaLnBrk="1" hangingPunct="1"/>
            <a:r>
              <a:rPr lang="en-US"/>
              <a:t>Number of studies: 674</a:t>
            </a:r>
          </a:p>
          <a:p>
            <a:pPr eaLnBrk="1" hangingPunct="1"/>
            <a:r>
              <a:rPr lang="en-US"/>
              <a:t>Number of participants: n/a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D47DA8A-9153-1D4E-9ABA-1D2B5DDAE932}" type="slidenum">
              <a:rPr lang="en-US" sz="1200">
                <a:solidFill>
                  <a:prstClr val="black"/>
                </a:solidFill>
              </a:rPr>
              <a:pPr/>
              <a:t>10</a:t>
            </a:fld>
            <a:endParaRPr lang="en-US" sz="1200">
              <a:solidFill>
                <a:prstClr val="black"/>
              </a:solidFill>
            </a:endParaRPr>
          </a:p>
        </p:txBody>
      </p:sp>
      <p:sp>
        <p:nvSpPr>
          <p:cNvPr id="6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a:noFill/>
        </p:spPr>
        <p:txBody>
          <a:bodyPr/>
          <a:lstStyle/>
          <a:p>
            <a:pPr eaLnBrk="1" hangingPunct="1"/>
            <a:r>
              <a:rPr lang="en-US"/>
              <a:t>Std. error = 0.027 (low)</a:t>
            </a:r>
          </a:p>
          <a:p>
            <a:pPr eaLnBrk="1" hangingPunct="1"/>
            <a:r>
              <a:rPr lang="en-US"/>
              <a:t>Rank: 88/136</a:t>
            </a:r>
          </a:p>
          <a:p>
            <a:pPr eaLnBrk="1" hangingPunct="1"/>
            <a:r>
              <a:rPr lang="en-US"/>
              <a:t>Number of meta-analyses: 5</a:t>
            </a:r>
          </a:p>
          <a:p>
            <a:pPr eaLnBrk="1" hangingPunct="1"/>
            <a:r>
              <a:rPr lang="en-US"/>
              <a:t>Number of studies: 161</a:t>
            </a:r>
          </a:p>
          <a:p>
            <a:pPr eaLnBrk="1" hangingPunct="1"/>
            <a:r>
              <a:rPr lang="en-US"/>
              <a:t>Number of effects: 295</a:t>
            </a:r>
          </a:p>
          <a:p>
            <a:pPr eaLnBrk="1" hangingPunct="1"/>
            <a:r>
              <a:rPr lang="en-US"/>
              <a:t>Number of participants: 105,282</a:t>
            </a:r>
          </a:p>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CF31089-6983-7341-A064-FC2FE14AD7D7}" type="slidenum">
              <a:rPr lang="en-US" sz="1200">
                <a:solidFill>
                  <a:prstClr val="black"/>
                </a:solidFill>
              </a:rPr>
              <a:pPr/>
              <a:t>11</a:t>
            </a:fld>
            <a:endParaRPr lang="en-US" sz="1200">
              <a:solidFill>
                <a:prstClr val="black"/>
              </a:solidFill>
            </a:endParaRPr>
          </a:p>
        </p:txBody>
      </p:sp>
      <p:sp>
        <p:nvSpPr>
          <p:cNvPr id="133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0483" name="Rectangle 3"/>
          <p:cNvSpPr>
            <a:spLocks noGrp="1" noChangeArrowheads="1"/>
          </p:cNvSpPr>
          <p:nvPr>
            <p:ph type="body" idx="1"/>
          </p:nvPr>
        </p:nvSpPr>
        <p:spPr>
          <a:noFill/>
        </p:spPr>
        <p:txBody>
          <a:bodyPr/>
          <a:lstStyle/>
          <a:p>
            <a:pPr eaLnBrk="1" hangingPunct="1"/>
            <a:r>
              <a:rPr lang="en-US"/>
              <a:t>Standard error = n/a</a:t>
            </a:r>
          </a:p>
          <a:p>
            <a:pPr eaLnBrk="1" hangingPunct="1"/>
            <a:r>
              <a:rPr lang="en-US"/>
              <a:t>Rank: 136/136</a:t>
            </a:r>
          </a:p>
          <a:p>
            <a:pPr eaLnBrk="1" hangingPunct="1"/>
            <a:r>
              <a:rPr lang="en-US"/>
              <a:t>Number of meta-analyses: 7</a:t>
            </a:r>
          </a:p>
          <a:p>
            <a:pPr eaLnBrk="1" hangingPunct="1"/>
            <a:r>
              <a:rPr lang="en-US"/>
              <a:t>Number of studies: 207</a:t>
            </a:r>
          </a:p>
          <a:p>
            <a:pPr eaLnBrk="1" hangingPunct="1"/>
            <a:r>
              <a:rPr lang="en-US"/>
              <a:t>Number of participants: 13,938</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012F59A-DEAA-B747-A5AE-B5CDFE9E2AEB}" type="slidenum">
              <a:rPr lang="en-US" sz="1200">
                <a:solidFill>
                  <a:prstClr val="black"/>
                </a:solidFill>
              </a:rPr>
              <a:pPr/>
              <a:t>12</a:t>
            </a:fld>
            <a:endParaRPr lang="en-US" sz="1200">
              <a:solidFill>
                <a:prstClr val="black"/>
              </a:solidFill>
            </a:endParaRPr>
          </a:p>
        </p:txBody>
      </p:sp>
      <p:sp>
        <p:nvSpPr>
          <p:cNvPr id="1945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4579" name="Rectangle 3"/>
          <p:cNvSpPr>
            <a:spLocks noGrp="1" noChangeArrowheads="1"/>
          </p:cNvSpPr>
          <p:nvPr>
            <p:ph type="body" idx="1"/>
          </p:nvPr>
        </p:nvSpPr>
        <p:spPr>
          <a:noFill/>
        </p:spPr>
        <p:txBody>
          <a:bodyPr/>
          <a:lstStyle/>
          <a:p>
            <a:pPr eaLnBrk="1" hangingPunct="1"/>
            <a:r>
              <a:rPr lang="en-US"/>
              <a:t>Standard error = 0.045</a:t>
            </a:r>
          </a:p>
          <a:p>
            <a:pPr eaLnBrk="1" hangingPunct="1"/>
            <a:r>
              <a:rPr lang="en-US"/>
              <a:t>Rank: 112/136</a:t>
            </a:r>
          </a:p>
          <a:p>
            <a:pPr eaLnBrk="1" hangingPunct="1"/>
            <a:r>
              <a:rPr lang="en-US"/>
              <a:t>Number of meta-analyses: 14</a:t>
            </a:r>
          </a:p>
          <a:p>
            <a:pPr eaLnBrk="1" hangingPunct="1"/>
            <a:r>
              <a:rPr lang="en-US"/>
              <a:t>Number of studies: 500</a:t>
            </a:r>
          </a:p>
          <a:p>
            <a:pPr eaLnBrk="1" hangingPunct="1"/>
            <a:r>
              <a:rPr lang="en-US"/>
              <a:t>Number of participants: 1,369</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D47DA8A-9153-1D4E-9ABA-1D2B5DDAE932}" type="slidenum">
              <a:rPr lang="en-US" sz="1200">
                <a:solidFill>
                  <a:prstClr val="black"/>
                </a:solidFill>
              </a:rPr>
              <a:pPr/>
              <a:t>13</a:t>
            </a:fld>
            <a:endParaRPr lang="en-US" sz="1200">
              <a:solidFill>
                <a:prstClr val="black"/>
              </a:solidFill>
            </a:endParaRPr>
          </a:p>
        </p:txBody>
      </p:sp>
      <p:sp>
        <p:nvSpPr>
          <p:cNvPr id="61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6627" name="Rectangle 3"/>
          <p:cNvSpPr>
            <a:spLocks noGrp="1" noChangeArrowheads="1"/>
          </p:cNvSpPr>
          <p:nvPr>
            <p:ph type="body" idx="1"/>
          </p:nvPr>
        </p:nvSpPr>
        <p:spPr>
          <a:noFill/>
        </p:spPr>
        <p:txBody>
          <a:bodyPr/>
          <a:lstStyle/>
          <a:p>
            <a:pPr eaLnBrk="1" hangingPunct="1"/>
            <a:r>
              <a:rPr lang="en-US"/>
              <a:t>Std. error = 0.027 (low)</a:t>
            </a:r>
          </a:p>
          <a:p>
            <a:pPr eaLnBrk="1" hangingPunct="1"/>
            <a:r>
              <a:rPr lang="en-US"/>
              <a:t>Rank: 88/136</a:t>
            </a:r>
          </a:p>
          <a:p>
            <a:pPr eaLnBrk="1" hangingPunct="1"/>
            <a:r>
              <a:rPr lang="en-US"/>
              <a:t>Number of meta-analyses: 5</a:t>
            </a:r>
          </a:p>
          <a:p>
            <a:pPr eaLnBrk="1" hangingPunct="1"/>
            <a:r>
              <a:rPr lang="en-US"/>
              <a:t>Number of studies: 161</a:t>
            </a:r>
          </a:p>
          <a:p>
            <a:pPr eaLnBrk="1" hangingPunct="1"/>
            <a:r>
              <a:rPr lang="en-US"/>
              <a:t>Number of effects: 295</a:t>
            </a:r>
          </a:p>
          <a:p>
            <a:pPr eaLnBrk="1" hangingPunct="1"/>
            <a:r>
              <a:rPr lang="en-US"/>
              <a:t>Number of participants: 105,282</a:t>
            </a:r>
          </a:p>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2BBE82-AC7C-7142-B730-9C68B543D5FC}" type="datetimeFigureOut">
              <a:rPr lang="en-US" smtClean="0"/>
              <a:t>9/28/17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2985339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2BBE82-AC7C-7142-B730-9C68B543D5FC}" type="datetimeFigureOut">
              <a:rPr lang="en-US" smtClean="0"/>
              <a:t>9/28/17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192721164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1410320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1367327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63067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5039892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8983980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4028050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8284955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266336252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7897228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45866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2BBE82-AC7C-7142-B730-9C68B543D5FC}" type="datetimeFigureOut">
              <a:rPr lang="en-US" smtClean="0"/>
              <a:t>9/28/17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294913605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81317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0416049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827729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4597003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038369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8809068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0789379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4141686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9117512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1958639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59124698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309149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4161558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7080431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557447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0147343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1435788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6822630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5763418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9192316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212098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8220570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2813618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201259962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ED566B1-3346-1642-AC4C-28260533E64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744589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E731537-7569-B549-AC93-27D2912E0C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2714472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4C66E10-6369-0743-BED7-7BE1EA6F105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116427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A9507DE-F201-B248-8BC9-11834305764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184600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F14ECFAF-7C9E-3145-BB54-46F7551D988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92169582"/>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F1077E46-A270-334E-9835-22576E80A49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160733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E947C44-A16F-CD4E-BA28-CFA9CAD22E5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798532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9354BB-CF78-7142-8A55-81253716C5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9671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93532532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4089DF3-543A-FD4B-B672-6CA7BE5EE0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719223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7426859-405B-3C45-AEE2-539673473C0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3945264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010C6E8-8585-F54C-BF69-4949382B356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2699249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12EC808-CF07-1248-BC81-84DE0D1C8C7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6537721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Media Placeholder 2"/>
          <p:cNvSpPr>
            <a:spLocks noGrp="1"/>
          </p:cNvSpPr>
          <p:nvPr>
            <p:ph type="media"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0A53FF1-79B5-3F41-9B40-D336947355B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0426714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CB5149C-6F58-D843-B4CE-BD91DC1870B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01552989"/>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68672399"/>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1085493"/>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66403703"/>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0" y="1943100"/>
            <a:ext cx="3606800" cy="402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43100"/>
            <a:ext cx="3606800" cy="402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114640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45137918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1414801"/>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9626869"/>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3316352"/>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7320899"/>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11229984"/>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490946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3500" y="177800"/>
            <a:ext cx="18415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0" y="177800"/>
            <a:ext cx="53721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7458933"/>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9" name="Slide Number Placeholder 8"/>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95177054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5" name="Slide Number Placeholder 4"/>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76294500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4" name="Slide Number Placeholder 3"/>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536769348"/>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955157838"/>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2BBE82-AC7C-7142-B730-9C68B543D5FC}" type="datetimeFigureOut">
              <a:rPr lang="en-US" smtClean="0"/>
              <a:t>9/28/17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30913620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7" name="Slide Number Placeholder 6"/>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354359647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DE3CB580-9F0F-2944-BD57-5F491678D788}" type="slidenum">
              <a:rPr lang="en-US">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182626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p:txBody>
          <a:body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2382143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solidFill>
                <a:prstClr val="black">
                  <a:tint val="75000"/>
                </a:prstClr>
              </a:solidFill>
              <a:latin typeface="Times New Roman"/>
            </a:endParaRPr>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DE3CB580-9F0F-2944-BD57-5F491678D788}" type="slidenum">
              <a:rPr lang="en-US">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23255754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5A09F722-84B7-6C48-9C4E-D8E16E485A37}"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1027369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9DBBCC94-44BD-804C-97D7-ECE2F0004D8C}"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3939249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86FD618D-EF4C-9443-96FE-710B58135ABE}"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4646037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7" name="Rectangle 6"/>
          <p:cNvSpPr>
            <a:spLocks noGrp="1" noChangeArrowheads="1"/>
          </p:cNvSpPr>
          <p:nvPr>
            <p:ph type="sldNum" sz="quarter" idx="12"/>
          </p:nvPr>
        </p:nvSpPr>
        <p:spPr>
          <a:ln/>
        </p:spPr>
        <p:txBody>
          <a:bodyPr/>
          <a:lstStyle>
            <a:lvl1pPr>
              <a:defRPr/>
            </a:lvl1pPr>
          </a:lstStyle>
          <a:p>
            <a:pPr>
              <a:defRPr/>
            </a:pPr>
            <a:fld id="{662590C4-5E1D-5C41-9D5F-DB1BC63D48EF}"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752847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9" name="Rectangle 6"/>
          <p:cNvSpPr>
            <a:spLocks noGrp="1" noChangeArrowheads="1"/>
          </p:cNvSpPr>
          <p:nvPr>
            <p:ph type="sldNum" sz="quarter" idx="12"/>
          </p:nvPr>
        </p:nvSpPr>
        <p:spPr>
          <a:ln/>
        </p:spPr>
        <p:txBody>
          <a:bodyPr/>
          <a:lstStyle>
            <a:lvl1pPr>
              <a:defRPr/>
            </a:lvl1pPr>
          </a:lstStyle>
          <a:p>
            <a:pPr>
              <a:defRPr/>
            </a:pPr>
            <a:fld id="{E070DDA9-1AB5-D24D-BDBA-206F9ACAB99E}"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12000631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6"/>
          <p:cNvSpPr>
            <a:spLocks noGrp="1" noChangeArrowheads="1"/>
          </p:cNvSpPr>
          <p:nvPr>
            <p:ph type="sldNum" sz="quarter" idx="12"/>
          </p:nvPr>
        </p:nvSpPr>
        <p:spPr>
          <a:ln/>
        </p:spPr>
        <p:txBody>
          <a:bodyPr/>
          <a:lstStyle>
            <a:lvl1pPr>
              <a:defRPr/>
            </a:lvl1pPr>
          </a:lstStyle>
          <a:p>
            <a:pPr>
              <a:defRPr/>
            </a:pPr>
            <a:fld id="{90BEBCD8-34C2-D942-8068-44A93E3FA192}"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4089944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2BBE82-AC7C-7142-B730-9C68B543D5FC}" type="datetimeFigureOut">
              <a:rPr lang="en-US" smtClean="0"/>
              <a:t>9/28/17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12397519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4" name="Rectangle 6"/>
          <p:cNvSpPr>
            <a:spLocks noGrp="1" noChangeArrowheads="1"/>
          </p:cNvSpPr>
          <p:nvPr>
            <p:ph type="sldNum" sz="quarter" idx="12"/>
          </p:nvPr>
        </p:nvSpPr>
        <p:spPr>
          <a:ln/>
        </p:spPr>
        <p:txBody>
          <a:bodyPr/>
          <a:lstStyle>
            <a:lvl1pPr>
              <a:defRPr/>
            </a:lvl1pPr>
          </a:lstStyle>
          <a:p>
            <a:pPr>
              <a:defRPr/>
            </a:pPr>
            <a:fld id="{DFCE2839-0D6C-5E42-BDBA-53DE52E10458}"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11906402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7" name="Rectangle 6"/>
          <p:cNvSpPr>
            <a:spLocks noGrp="1" noChangeArrowheads="1"/>
          </p:cNvSpPr>
          <p:nvPr>
            <p:ph type="sldNum" sz="quarter" idx="12"/>
          </p:nvPr>
        </p:nvSpPr>
        <p:spPr>
          <a:ln/>
        </p:spPr>
        <p:txBody>
          <a:bodyPr/>
          <a:lstStyle>
            <a:lvl1pPr>
              <a:defRPr/>
            </a:lvl1pPr>
          </a:lstStyle>
          <a:p>
            <a:pPr>
              <a:defRPr/>
            </a:pPr>
            <a:fld id="{2BDF4E46-5E12-7F4D-8A8D-460DB913CE15}"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7821204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7" name="Rectangle 6"/>
          <p:cNvSpPr>
            <a:spLocks noGrp="1" noChangeArrowheads="1"/>
          </p:cNvSpPr>
          <p:nvPr>
            <p:ph type="sldNum" sz="quarter" idx="12"/>
          </p:nvPr>
        </p:nvSpPr>
        <p:spPr>
          <a:ln/>
        </p:spPr>
        <p:txBody>
          <a:bodyPr/>
          <a:lstStyle>
            <a:lvl1pPr>
              <a:defRPr/>
            </a:lvl1pPr>
          </a:lstStyle>
          <a:p>
            <a:pPr>
              <a:defRPr/>
            </a:pPr>
            <a:fld id="{14CE558A-0A5F-DD48-9E31-BD5F8B1B2798}"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8874715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7A63BDEF-A59F-6749-A634-B3200C779009}"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0784807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E10453F4-9AC0-EA4D-B158-3A76D8058120}"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7381623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981200"/>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ADC7E-2C31-B340-BF38-D0F78E8A2CD3}"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7472236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Media Placeholder 2"/>
          <p:cNvSpPr>
            <a:spLocks noGrp="1"/>
          </p:cNvSpPr>
          <p:nvPr>
            <p:ph type="media" sz="half" idx="1"/>
          </p:nvPr>
        </p:nvSpPr>
        <p:spPr>
          <a:xfrm>
            <a:off x="685800" y="1981200"/>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7" name="Rectangle 6"/>
          <p:cNvSpPr>
            <a:spLocks noGrp="1" noChangeArrowheads="1"/>
          </p:cNvSpPr>
          <p:nvPr>
            <p:ph type="sldNum" sz="quarter" idx="12"/>
          </p:nvPr>
        </p:nvSpPr>
        <p:spPr>
          <a:ln/>
        </p:spPr>
        <p:txBody>
          <a:bodyPr/>
          <a:lstStyle>
            <a:lvl1pPr>
              <a:defRPr/>
            </a:lvl1pPr>
          </a:lstStyle>
          <a:p>
            <a:pPr>
              <a:defRPr/>
            </a:pPr>
            <a:fld id="{F1B497CC-350D-4548-935E-FC77DF2A5815}"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3364841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latin typeface="Arial"/>
              <a:ea typeface="ＭＳ Ｐゴシック"/>
              <a:cs typeface="ＭＳ Ｐゴシック"/>
            </a:endParaRPr>
          </a:p>
        </p:txBody>
      </p:sp>
      <p:sp>
        <p:nvSpPr>
          <p:cNvPr id="6" name="Rectangle 6"/>
          <p:cNvSpPr>
            <a:spLocks noGrp="1" noChangeArrowheads="1"/>
          </p:cNvSpPr>
          <p:nvPr>
            <p:ph type="sldNum" sz="quarter" idx="12"/>
          </p:nvPr>
        </p:nvSpPr>
        <p:spPr>
          <a:ln/>
        </p:spPr>
        <p:txBody>
          <a:bodyPr/>
          <a:lstStyle>
            <a:lvl1pPr>
              <a:defRPr/>
            </a:lvl1pPr>
          </a:lstStyle>
          <a:p>
            <a:pPr>
              <a:defRPr/>
            </a:pPr>
            <a:fld id="{8C6DA227-8F71-DE4D-8DBA-ED496613DA3B}" type="slidenum">
              <a:rPr lang="en-US">
                <a:solidFill>
                  <a:srgbClr val="000000"/>
                </a:solidFill>
                <a:latin typeface="Arial"/>
                <a:ea typeface="ＭＳ Ｐゴシック"/>
                <a:cs typeface="ＭＳ Ｐゴシック"/>
              </a:rPr>
              <a:pPr>
                <a:defRPr/>
              </a:pPr>
              <a:t>‹#›</a:t>
            </a:fld>
            <a:endParaRPr lang="en-US">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5814734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41966170"/>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564485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2BBE82-AC7C-7142-B730-9C68B543D5FC}" type="datetimeFigureOut">
              <a:rPr lang="en-US" smtClean="0"/>
              <a:t>9/28/17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30713520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8140998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537259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743890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41027839"/>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036639"/>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21260930"/>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Gill Sans"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0796846"/>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949221"/>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4856554"/>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94510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2BBE82-AC7C-7142-B730-9C68B543D5FC}" type="datetimeFigureOut">
              <a:rPr lang="en-US" smtClean="0"/>
              <a:t>9/28/17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13147635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137125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534288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725019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283886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266727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009718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268399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312577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280266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9981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2BBE82-AC7C-7142-B730-9C68B543D5FC}" type="datetimeFigureOut">
              <a:rPr lang="en-US" smtClean="0"/>
              <a:t>9/28/17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273510273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455166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021396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6558581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4946023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2408901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318438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631301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8145598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22975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94353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2BBE82-AC7C-7142-B730-9C68B543D5FC}" type="datetimeFigureOut">
              <a:rPr lang="en-US" smtClean="0"/>
              <a:t>9/28/17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39950663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113449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275478483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6654344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6311938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961360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5232075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5047102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177264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0085276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74472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2BBE82-AC7C-7142-B730-9C68B543D5FC}" type="datetimeFigureOut">
              <a:rPr lang="en-US" smtClean="0"/>
              <a:t>9/28/17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235296982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675452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2758065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70480976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409831075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4741239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89234578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9463952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396844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5986581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18819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2BBE82-AC7C-7142-B730-9C68B543D5FC}" type="datetimeFigureOut">
              <a:rPr lang="en-US" smtClean="0"/>
              <a:t>9/28/17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5689B-0DBB-FE45-9FDF-CC0CF66FB3A6}" type="slidenum">
              <a:rPr lang="en-US" smtClean="0"/>
              <a:t>‹#›</a:t>
            </a:fld>
            <a:endParaRPr lang="en-US"/>
          </a:p>
        </p:txBody>
      </p:sp>
    </p:spTree>
    <p:extLst>
      <p:ext uri="{BB962C8B-B14F-4D97-AF65-F5344CB8AC3E}">
        <p14:creationId xmlns:p14="http://schemas.microsoft.com/office/powerpoint/2010/main" val="414333718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7503909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7708413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0338646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4999423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8567925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latin typeface="Arial"/>
              <a:ea typeface="Osaka"/>
              <a:cs typeface="Osaka"/>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latin typeface="Arial"/>
              <a:ea typeface="Osaka"/>
              <a:cs typeface="Osaka"/>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98F0514-6AD1-3A47-885C-D56F71317F68}" type="slidenum">
              <a:rPr lang="en-US">
                <a:solidFill>
                  <a:srgbClr val="000000"/>
                </a:solidFill>
                <a:latin typeface="Arial"/>
                <a:ea typeface="Osaka"/>
                <a:cs typeface="Osaka"/>
              </a:rPr>
              <a:pPr/>
              <a:t>‹#›</a:t>
            </a:fld>
            <a:endParaRPr lang="en-US">
              <a:solidFill>
                <a:srgbClr val="000000"/>
              </a:solidFill>
              <a:latin typeface="Arial"/>
              <a:ea typeface="Osaka"/>
              <a:cs typeface="Osaka"/>
            </a:endParaRPr>
          </a:p>
        </p:txBody>
      </p:sp>
    </p:spTree>
    <p:extLst>
      <p:ext uri="{BB962C8B-B14F-4D97-AF65-F5344CB8AC3E}">
        <p14:creationId xmlns:p14="http://schemas.microsoft.com/office/powerpoint/2010/main" val="122819787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7349241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656807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2399472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983811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theme" Target="../theme/theme10.xml"/><Relationship Id="rId1" Type="http://schemas.openxmlformats.org/officeDocument/2006/relationships/slideLayout" Target="../slideLayouts/slideLayout108.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theme" Target="../theme/theme11.xml"/><Relationship Id="rId1" Type="http://schemas.openxmlformats.org/officeDocument/2006/relationships/slideLayout" Target="../slideLayouts/slideLayout120.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Relationship Id="rId14" Type="http://schemas.openxmlformats.org/officeDocument/2006/relationships/slideLayout" Target="../slideLayouts/slideLayout145.xml"/><Relationship Id="rId15" Type="http://schemas.openxmlformats.org/officeDocument/2006/relationships/theme" Target="../theme/theme12.xml"/><Relationship Id="rId1" Type="http://schemas.openxmlformats.org/officeDocument/2006/relationships/slideLayout" Target="../slideLayouts/slideLayout13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56.xml"/><Relationship Id="rId12" Type="http://schemas.openxmlformats.org/officeDocument/2006/relationships/theme" Target="../theme/theme13.xml"/><Relationship Id="rId1" Type="http://schemas.openxmlformats.org/officeDocument/2006/relationships/slideLayout" Target="../slideLayouts/slideLayout146.xml"/><Relationship Id="rId2" Type="http://schemas.openxmlformats.org/officeDocument/2006/relationships/slideLayout" Target="../slideLayouts/slideLayout147.xml"/><Relationship Id="rId3" Type="http://schemas.openxmlformats.org/officeDocument/2006/relationships/slideLayout" Target="../slideLayouts/slideLayout148.xml"/><Relationship Id="rId4" Type="http://schemas.openxmlformats.org/officeDocument/2006/relationships/slideLayout" Target="../slideLayouts/slideLayout149.xml"/><Relationship Id="rId5" Type="http://schemas.openxmlformats.org/officeDocument/2006/relationships/slideLayout" Target="../slideLayouts/slideLayout150.xml"/><Relationship Id="rId6" Type="http://schemas.openxmlformats.org/officeDocument/2006/relationships/slideLayout" Target="../slideLayouts/slideLayout151.xml"/><Relationship Id="rId7" Type="http://schemas.openxmlformats.org/officeDocument/2006/relationships/slideLayout" Target="../slideLayouts/slideLayout152.xml"/><Relationship Id="rId8" Type="http://schemas.openxmlformats.org/officeDocument/2006/relationships/slideLayout" Target="../slideLayouts/slideLayout153.xml"/><Relationship Id="rId9" Type="http://schemas.openxmlformats.org/officeDocument/2006/relationships/slideLayout" Target="../slideLayouts/slideLayout154.xml"/><Relationship Id="rId10" Type="http://schemas.openxmlformats.org/officeDocument/2006/relationships/slideLayout" Target="../slideLayouts/slideLayout155.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67.xml"/><Relationship Id="rId12" Type="http://schemas.openxmlformats.org/officeDocument/2006/relationships/theme" Target="../theme/theme14.xml"/><Relationship Id="rId1" Type="http://schemas.openxmlformats.org/officeDocument/2006/relationships/slideLayout" Target="../slideLayouts/slideLayout157.xml"/><Relationship Id="rId2" Type="http://schemas.openxmlformats.org/officeDocument/2006/relationships/slideLayout" Target="../slideLayouts/slideLayout158.xml"/><Relationship Id="rId3" Type="http://schemas.openxmlformats.org/officeDocument/2006/relationships/slideLayout" Target="../slideLayouts/slideLayout159.xml"/><Relationship Id="rId4" Type="http://schemas.openxmlformats.org/officeDocument/2006/relationships/slideLayout" Target="../slideLayouts/slideLayout160.xml"/><Relationship Id="rId5" Type="http://schemas.openxmlformats.org/officeDocument/2006/relationships/slideLayout" Target="../slideLayouts/slideLayout161.xml"/><Relationship Id="rId6" Type="http://schemas.openxmlformats.org/officeDocument/2006/relationships/slideLayout" Target="../slideLayouts/slideLayout162.xml"/><Relationship Id="rId7" Type="http://schemas.openxmlformats.org/officeDocument/2006/relationships/slideLayout" Target="../slideLayouts/slideLayout163.xml"/><Relationship Id="rId8" Type="http://schemas.openxmlformats.org/officeDocument/2006/relationships/slideLayout" Target="../slideLayouts/slideLayout164.xml"/><Relationship Id="rId9" Type="http://schemas.openxmlformats.org/officeDocument/2006/relationships/slideLayout" Target="../slideLayouts/slideLayout165.xml"/><Relationship Id="rId10" Type="http://schemas.openxmlformats.org/officeDocument/2006/relationships/slideLayout" Target="../slideLayouts/slideLayout166.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78.xml"/><Relationship Id="rId12" Type="http://schemas.openxmlformats.org/officeDocument/2006/relationships/theme" Target="../theme/theme15.xml"/><Relationship Id="rId1" Type="http://schemas.openxmlformats.org/officeDocument/2006/relationships/slideLayout" Target="../slideLayouts/slideLayout168.xml"/><Relationship Id="rId2" Type="http://schemas.openxmlformats.org/officeDocument/2006/relationships/slideLayout" Target="../slideLayouts/slideLayout169.xml"/><Relationship Id="rId3" Type="http://schemas.openxmlformats.org/officeDocument/2006/relationships/slideLayout" Target="../slideLayouts/slideLayout170.xml"/><Relationship Id="rId4" Type="http://schemas.openxmlformats.org/officeDocument/2006/relationships/slideLayout" Target="../slideLayouts/slideLayout171.xml"/><Relationship Id="rId5" Type="http://schemas.openxmlformats.org/officeDocument/2006/relationships/slideLayout" Target="../slideLayouts/slideLayout172.xml"/><Relationship Id="rId6" Type="http://schemas.openxmlformats.org/officeDocument/2006/relationships/slideLayout" Target="../slideLayouts/slideLayout173.xml"/><Relationship Id="rId7" Type="http://schemas.openxmlformats.org/officeDocument/2006/relationships/slideLayout" Target="../slideLayouts/slideLayout174.xml"/><Relationship Id="rId8" Type="http://schemas.openxmlformats.org/officeDocument/2006/relationships/slideLayout" Target="../slideLayouts/slideLayout175.xml"/><Relationship Id="rId9" Type="http://schemas.openxmlformats.org/officeDocument/2006/relationships/slideLayout" Target="../slideLayouts/slideLayout176.xml"/><Relationship Id="rId10" Type="http://schemas.openxmlformats.org/officeDocument/2006/relationships/slideLayout" Target="../slideLayouts/slideLayout177.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89.xml"/><Relationship Id="rId12" Type="http://schemas.openxmlformats.org/officeDocument/2006/relationships/theme" Target="../theme/theme16.xml"/><Relationship Id="rId1" Type="http://schemas.openxmlformats.org/officeDocument/2006/relationships/slideLayout" Target="../slideLayouts/slideLayout179.xml"/><Relationship Id="rId2" Type="http://schemas.openxmlformats.org/officeDocument/2006/relationships/slideLayout" Target="../slideLayouts/slideLayout180.xml"/><Relationship Id="rId3" Type="http://schemas.openxmlformats.org/officeDocument/2006/relationships/slideLayout" Target="../slideLayouts/slideLayout181.xml"/><Relationship Id="rId4" Type="http://schemas.openxmlformats.org/officeDocument/2006/relationships/slideLayout" Target="../slideLayouts/slideLayout182.xml"/><Relationship Id="rId5" Type="http://schemas.openxmlformats.org/officeDocument/2006/relationships/slideLayout" Target="../slideLayouts/slideLayout183.xml"/><Relationship Id="rId6" Type="http://schemas.openxmlformats.org/officeDocument/2006/relationships/slideLayout" Target="../slideLayouts/slideLayout184.xml"/><Relationship Id="rId7" Type="http://schemas.openxmlformats.org/officeDocument/2006/relationships/slideLayout" Target="../slideLayouts/slideLayout185.xml"/><Relationship Id="rId8" Type="http://schemas.openxmlformats.org/officeDocument/2006/relationships/slideLayout" Target="../slideLayouts/slideLayout186.xml"/><Relationship Id="rId9" Type="http://schemas.openxmlformats.org/officeDocument/2006/relationships/slideLayout" Target="../slideLayouts/slideLayout187.xml"/><Relationship Id="rId10" Type="http://schemas.openxmlformats.org/officeDocument/2006/relationships/slideLayout" Target="../slideLayouts/slideLayout188.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200.xml"/><Relationship Id="rId12" Type="http://schemas.openxmlformats.org/officeDocument/2006/relationships/slideLayout" Target="../slideLayouts/slideLayout201.xml"/><Relationship Id="rId13" Type="http://schemas.openxmlformats.org/officeDocument/2006/relationships/theme" Target="../theme/theme17.xml"/><Relationship Id="rId1" Type="http://schemas.openxmlformats.org/officeDocument/2006/relationships/slideLayout" Target="../slideLayouts/slideLayout190.xml"/><Relationship Id="rId2" Type="http://schemas.openxmlformats.org/officeDocument/2006/relationships/slideLayout" Target="../slideLayouts/slideLayout191.xml"/><Relationship Id="rId3" Type="http://schemas.openxmlformats.org/officeDocument/2006/relationships/slideLayout" Target="../slideLayouts/slideLayout192.xml"/><Relationship Id="rId4" Type="http://schemas.openxmlformats.org/officeDocument/2006/relationships/slideLayout" Target="../slideLayouts/slideLayout193.xml"/><Relationship Id="rId5" Type="http://schemas.openxmlformats.org/officeDocument/2006/relationships/slideLayout" Target="../slideLayouts/slideLayout194.xml"/><Relationship Id="rId6" Type="http://schemas.openxmlformats.org/officeDocument/2006/relationships/slideLayout" Target="../slideLayouts/slideLayout195.xml"/><Relationship Id="rId7" Type="http://schemas.openxmlformats.org/officeDocument/2006/relationships/slideLayout" Target="../slideLayouts/slideLayout196.xml"/><Relationship Id="rId8" Type="http://schemas.openxmlformats.org/officeDocument/2006/relationships/slideLayout" Target="../slideLayouts/slideLayout197.xml"/><Relationship Id="rId9" Type="http://schemas.openxmlformats.org/officeDocument/2006/relationships/slideLayout" Target="../slideLayouts/slideLayout198.xml"/><Relationship Id="rId10" Type="http://schemas.openxmlformats.org/officeDocument/2006/relationships/slideLayout" Target="../slideLayouts/slideLayout19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9.xml"/><Relationship Id="rId12" Type="http://schemas.openxmlformats.org/officeDocument/2006/relationships/theme" Target="../theme/theme5.xml"/><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9" Type="http://schemas.openxmlformats.org/officeDocument/2006/relationships/slideLayout" Target="../slideLayouts/slideLayout57.xml"/><Relationship Id="rId10"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theme" Target="../theme/theme6.xml"/><Relationship Id="rId1" Type="http://schemas.openxmlformats.org/officeDocument/2006/relationships/slideLayout" Target="../slideLayouts/slideLayout60.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theme" Target="../theme/theme7.xml"/><Relationship Id="rId1" Type="http://schemas.openxmlformats.org/officeDocument/2006/relationships/slideLayout" Target="../slideLayouts/slideLayout72.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theme" Target="../theme/theme8.xml"/><Relationship Id="rId1" Type="http://schemas.openxmlformats.org/officeDocument/2006/relationships/slideLayout" Target="../slideLayouts/slideLayout84.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theme" Target="../theme/theme9.xml"/><Relationship Id="rId1" Type="http://schemas.openxmlformats.org/officeDocument/2006/relationships/slideLayout" Target="../slideLayouts/slideLayout96.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2BBE82-AC7C-7142-B730-9C68B543D5FC}" type="datetimeFigureOut">
              <a:rPr lang="en-US" smtClean="0"/>
              <a:t>9/28/17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5689B-0DBB-FE45-9FDF-CC0CF66FB3A6}" type="slidenum">
              <a:rPr lang="en-US" smtClean="0"/>
              <a:t>‹#›</a:t>
            </a:fld>
            <a:endParaRPr lang="en-US"/>
          </a:p>
        </p:txBody>
      </p:sp>
    </p:spTree>
    <p:extLst>
      <p:ext uri="{BB962C8B-B14F-4D97-AF65-F5344CB8AC3E}">
        <p14:creationId xmlns:p14="http://schemas.microsoft.com/office/powerpoint/2010/main" val="39455860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03775994"/>
      </p:ext>
    </p:extLst>
  </p:cSld>
  <p:clrMap bg1="lt1" tx1="dk1" bg2="lt2" tx2="dk2" accent1="accent1" accent2="accent2" accent3="accent3" accent4="accent4" accent5="accent5" accent6="accent6" hlink="hlink" folHlink="folHlink"/>
  <p:sldLayoutIdLst>
    <p:sldLayoutId id="2147484012" r:id="rId1"/>
    <p:sldLayoutId id="2147484013" r:id="rId2"/>
    <p:sldLayoutId id="2147484014" r:id="rId3"/>
    <p:sldLayoutId id="2147484015" r:id="rId4"/>
    <p:sldLayoutId id="2147484016" r:id="rId5"/>
    <p:sldLayoutId id="2147484017" r:id="rId6"/>
    <p:sldLayoutId id="2147484018" r:id="rId7"/>
    <p:sldLayoutId id="2147484019" r:id="rId8"/>
    <p:sldLayoutId id="2147484020" r:id="rId9"/>
    <p:sldLayoutId id="2147484021" r:id="rId10"/>
    <p:sldLayoutId id="2147484022" r:id="rId11"/>
    <p:sldLayoutId id="21474840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57673589"/>
      </p:ext>
    </p:extLst>
  </p:cSld>
  <p:clrMap bg1="lt1" tx1="dk1" bg2="lt2" tx2="dk2" accent1="accent1" accent2="accent2" accent3="accent3" accent4="accent4" accent5="accent5" accent6="accent6" hlink="hlink" folHlink="folHlink"/>
  <p:sldLayoutIdLst>
    <p:sldLayoutId id="2147484088" r:id="rId1"/>
    <p:sldLayoutId id="2147484089" r:id="rId2"/>
    <p:sldLayoutId id="2147484090" r:id="rId3"/>
    <p:sldLayoutId id="2147484091" r:id="rId4"/>
    <p:sldLayoutId id="2147484092" r:id="rId5"/>
    <p:sldLayoutId id="2147484093" r:id="rId6"/>
    <p:sldLayoutId id="2147484094" r:id="rId7"/>
    <p:sldLayoutId id="2147484095" r:id="rId8"/>
    <p:sldLayoutId id="2147484096" r:id="rId9"/>
    <p:sldLayoutId id="2147484097" r:id="rId10"/>
    <p:sldLayoutId id="2147484098" r:id="rId11"/>
    <p:sldLayoutId id="2147484099"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defTabSz="914400" eaLnBrk="0" fontAlgn="base" hangingPunct="0">
              <a:spcBef>
                <a:spcPct val="0"/>
              </a:spcBef>
              <a:spcAft>
                <a:spcPct val="0"/>
              </a:spcAft>
              <a:defRPr/>
            </a:pPr>
            <a:endParaRPr lang="en-US">
              <a:solidFill>
                <a:srgbClr val="000000"/>
              </a:solidFill>
              <a:latin typeface="Arial" charset="0"/>
              <a:ea typeface="ＭＳ Ｐゴシック" charset="0"/>
              <a:cs typeface="ＭＳ Ｐゴシック"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defTabSz="914400" eaLnBrk="0" fontAlgn="base" hangingPunct="0">
              <a:spcBef>
                <a:spcPct val="0"/>
              </a:spcBef>
              <a:spcAft>
                <a:spcPct val="0"/>
              </a:spcAft>
              <a:defRPr/>
            </a:pPr>
            <a:endParaRPr lang="en-US">
              <a:solidFill>
                <a:srgbClr val="000000"/>
              </a:solidFill>
              <a:latin typeface="Arial" charset="0"/>
              <a:ea typeface="ＭＳ Ｐゴシック" charset="0"/>
              <a:cs typeface="ＭＳ Ｐゴシック"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defTabSz="914400" eaLnBrk="0" fontAlgn="base" hangingPunct="0">
              <a:spcBef>
                <a:spcPct val="0"/>
              </a:spcBef>
              <a:spcAft>
                <a:spcPct val="0"/>
              </a:spcAft>
              <a:defRPr/>
            </a:pPr>
            <a:fld id="{AEE72B4B-C82D-EA4C-91DD-27E6C5E5B781}" type="slidenum">
              <a:rPr lang="en-US">
                <a:solidFill>
                  <a:srgbClr val="000000"/>
                </a:solidFill>
                <a:latin typeface="Arial" charset="0"/>
                <a:ea typeface="ＭＳ Ｐゴシック" charset="0"/>
                <a:cs typeface="ＭＳ Ｐゴシック" charset="0"/>
              </a:rPr>
              <a:pPr defTabSz="914400" eaLnBrk="0" fontAlgn="base" hangingPunct="0">
                <a:spcBef>
                  <a:spcPct val="0"/>
                </a:spcBef>
                <a:spcAft>
                  <a:spcPct val="0"/>
                </a:spcAft>
                <a:defRPr/>
              </a:pPr>
              <a:t>‹#›</a:t>
            </a:fld>
            <a:endParaRPr lang="en-US">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140650575"/>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 id="2147484127" r:id="rId13"/>
    <p:sldLayoutId id="2147484128"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89000" y="177800"/>
            <a:ext cx="7366000" cy="17145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8100" tIns="38100" rIns="38100" bIns="38100" numCol="1" anchor="ctr" anchorCtr="0" compatLnSpc="1">
            <a:prstTxWarp prst="textNoShape">
              <a:avLst/>
            </a:prstTxWarp>
          </a:bodyPr>
          <a:lstStyle/>
          <a:p>
            <a:pPr lvl="0"/>
            <a:r>
              <a:rPr lang="en-US">
                <a:sym typeface="Gill Sans" charset="0"/>
              </a:rPr>
              <a:t>Click to edit Master title style</a:t>
            </a:r>
          </a:p>
        </p:txBody>
      </p:sp>
      <p:sp>
        <p:nvSpPr>
          <p:cNvPr id="1026" name="Rectangle 2"/>
          <p:cNvSpPr>
            <a:spLocks noGrp="1" noChangeArrowheads="1"/>
          </p:cNvSpPr>
          <p:nvPr>
            <p:ph type="body" idx="1"/>
          </p:nvPr>
        </p:nvSpPr>
        <p:spPr bwMode="auto">
          <a:xfrm>
            <a:off x="889000" y="1943100"/>
            <a:ext cx="7366000" cy="4025900"/>
          </a:xfrm>
          <a:prstGeom prst="rect">
            <a:avLst/>
          </a:prstGeom>
          <a:noFill/>
          <a:ln>
            <a:noFill/>
          </a:ln>
          <a:effectLst/>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38100" tIns="38100" rIns="38100" bIns="38100"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extLst>
      <p:ext uri="{BB962C8B-B14F-4D97-AF65-F5344CB8AC3E}">
        <p14:creationId xmlns:p14="http://schemas.microsoft.com/office/powerpoint/2010/main" val="2548109072"/>
      </p:ext>
    </p:extLst>
  </p:cSld>
  <p:clrMap bg1="lt1" tx1="dk1" bg2="lt2" tx2="dk2" accent1="accent1" accent2="accent2" accent3="accent3" accent4="accent4" accent5="accent5" accent6="accent6" hlink="hlink" folHlink="folHlink"/>
  <p:sldLayoutIdLst>
    <p:sldLayoutId id="2147484226" r:id="rId1"/>
    <p:sldLayoutId id="2147484227" r:id="rId2"/>
    <p:sldLayoutId id="2147484228" r:id="rId3"/>
    <p:sldLayoutId id="2147484229" r:id="rId4"/>
    <p:sldLayoutId id="2147484230" r:id="rId5"/>
    <p:sldLayoutId id="2147484231" r:id="rId6"/>
    <p:sldLayoutId id="2147484232" r:id="rId7"/>
    <p:sldLayoutId id="2147484233" r:id="rId8"/>
    <p:sldLayoutId id="2147484234" r:id="rId9"/>
    <p:sldLayoutId id="2147484235" r:id="rId10"/>
    <p:sldLayoutId id="2147484236" r:id="rId11"/>
  </p:sldLayoutIdLst>
  <p:transition/>
  <p:txStyles>
    <p:titleStyle>
      <a:lvl1pPr algn="ctr" rtl="0" eaLnBrk="0" fontAlgn="base" hangingPunct="0">
        <a:spcBef>
          <a:spcPct val="0"/>
        </a:spcBef>
        <a:spcAft>
          <a:spcPct val="0"/>
        </a:spcAft>
        <a:defRPr sz="5600">
          <a:solidFill>
            <a:schemeClr val="tx1"/>
          </a:solidFill>
          <a:latin typeface="+mj-lt"/>
          <a:ea typeface="+mj-ea"/>
          <a:cs typeface="+mj-cs"/>
          <a:sym typeface="Gill Sans" charset="0"/>
        </a:defRPr>
      </a:lvl1pPr>
      <a:lvl2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9pPr>
    </p:titleStyle>
    <p:bodyStyle>
      <a:lvl1pPr marL="6604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1pPr>
      <a:lvl2pPr marL="10033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2pPr>
      <a:lvl3pPr marL="13462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3pPr>
      <a:lvl4pPr marL="17018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4pPr>
      <a:lvl5pPr marL="20447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5pPr>
      <a:lvl6pPr marL="25019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6pPr>
      <a:lvl7pPr marL="29591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7pPr>
      <a:lvl8pPr marL="34163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8pPr>
      <a:lvl9pPr marL="38735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E85C15-B005-1041-B3E5-5B15DE895D57}"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784A3-A4D0-CE41-BDEF-191D71A9C6E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988667"/>
      </p:ext>
    </p:extLst>
  </p:cSld>
  <p:clrMap bg1="lt1" tx1="dk1" bg2="lt2" tx2="dk2" accent1="accent1" accent2="accent2" accent3="accent3" accent4="accent4" accent5="accent5" accent6="accent6" hlink="hlink" folHlink="folHlink"/>
  <p:sldLayoutIdLst>
    <p:sldLayoutId id="2147484657" r:id="rId1"/>
    <p:sldLayoutId id="2147484658" r:id="rId2"/>
    <p:sldLayoutId id="2147484659" r:id="rId3"/>
    <p:sldLayoutId id="2147484660" r:id="rId4"/>
    <p:sldLayoutId id="2147484661" r:id="rId5"/>
    <p:sldLayoutId id="2147484662" r:id="rId6"/>
    <p:sldLayoutId id="2147484663" r:id="rId7"/>
    <p:sldLayoutId id="2147484664" r:id="rId8"/>
    <p:sldLayoutId id="2147484665" r:id="rId9"/>
    <p:sldLayoutId id="2147484666" r:id="rId10"/>
    <p:sldLayoutId id="214748466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0B111-EEFB-364D-9EED-4BD4DF450FF0}"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2BD6B-B863-8543-9448-2E5838822EB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4660151"/>
      </p:ext>
    </p:extLst>
  </p:cSld>
  <p:clrMap bg1="lt1" tx1="dk1" bg2="lt2" tx2="dk2" accent1="accent1" accent2="accent2" accent3="accent3" accent4="accent4" accent5="accent5" accent6="accent6" hlink="hlink" folHlink="folHlink"/>
  <p:sldLayoutIdLst>
    <p:sldLayoutId id="2147484669" r:id="rId1"/>
    <p:sldLayoutId id="2147484670" r:id="rId2"/>
    <p:sldLayoutId id="2147484671" r:id="rId3"/>
    <p:sldLayoutId id="2147484672" r:id="rId4"/>
    <p:sldLayoutId id="2147484673" r:id="rId5"/>
    <p:sldLayoutId id="2147484674" r:id="rId6"/>
    <p:sldLayoutId id="2147484675" r:id="rId7"/>
    <p:sldLayoutId id="2147484676" r:id="rId8"/>
    <p:sldLayoutId id="2147484677" r:id="rId9"/>
    <p:sldLayoutId id="2147484678" r:id="rId10"/>
    <p:sldLayoutId id="214748467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8995-8C7B-6A45-A634-73592571E189}"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06BBE5-E3A4-9045-B030-E42FEEB68C2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333151"/>
      </p:ext>
    </p:extLst>
  </p:cSld>
  <p:clrMap bg1="lt1" tx1="dk1" bg2="lt2" tx2="dk2" accent1="accent1" accent2="accent2" accent3="accent3" accent4="accent4" accent5="accent5" accent6="accent6" hlink="hlink" folHlink="folHlink"/>
  <p:sldLayoutIdLst>
    <p:sldLayoutId id="2147484681" r:id="rId1"/>
    <p:sldLayoutId id="2147484682" r:id="rId2"/>
    <p:sldLayoutId id="2147484683" r:id="rId3"/>
    <p:sldLayoutId id="2147484684" r:id="rId4"/>
    <p:sldLayoutId id="2147484685" r:id="rId5"/>
    <p:sldLayoutId id="2147484686" r:id="rId6"/>
    <p:sldLayoutId id="2147484687" r:id="rId7"/>
    <p:sldLayoutId id="2147484688" r:id="rId8"/>
    <p:sldLayoutId id="2147484689" r:id="rId9"/>
    <p:sldLayoutId id="2147484690" r:id="rId10"/>
    <p:sldLayoutId id="214748469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A5AA4-9E1E-4F4B-83A1-77FB6E8A782E}" type="datetimeFigureOut">
              <a:rPr lang="en-US" smtClean="0">
                <a:solidFill>
                  <a:prstClr val="black">
                    <a:tint val="75000"/>
                  </a:prstClr>
                </a:solidFill>
              </a:rPr>
              <a:pPr/>
              <a:t>9/28/17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17C74-4A3A-274F-9A9C-16BB746F773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7399199"/>
      </p:ext>
    </p:extLst>
  </p:cSld>
  <p:clrMap bg1="lt1" tx1="dk1" bg2="lt2" tx2="dk2" accent1="accent1" accent2="accent2" accent3="accent3" accent4="accent4" accent5="accent5" accent6="accent6" hlink="hlink" folHlink="folHlink"/>
  <p:sldLayoutIdLst>
    <p:sldLayoutId id="2147484693" r:id="rId1"/>
    <p:sldLayoutId id="2147484694" r:id="rId2"/>
    <p:sldLayoutId id="2147484695" r:id="rId3"/>
    <p:sldLayoutId id="2147484696" r:id="rId4"/>
    <p:sldLayoutId id="2147484697" r:id="rId5"/>
    <p:sldLayoutId id="2147484698" r:id="rId6"/>
    <p:sldLayoutId id="2147484699" r:id="rId7"/>
    <p:sldLayoutId id="2147484700" r:id="rId8"/>
    <p:sldLayoutId id="2147484701" r:id="rId9"/>
    <p:sldLayoutId id="2147484702" r:id="rId10"/>
    <p:sldLayoutId id="2147484703" r:id="rId11"/>
    <p:sldLayoutId id="2147484704"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A5AA4-9E1E-4F4B-83A1-77FB6E8A782E}" type="datetimeFigureOut">
              <a:rPr lang="en-US" smtClean="0">
                <a:solidFill>
                  <a:prstClr val="black">
                    <a:tint val="75000"/>
                  </a:prstClr>
                </a:solidFill>
                <a:latin typeface="Times New Roman"/>
              </a:rPr>
              <a:pPr/>
              <a:t>9/28/17</a:t>
            </a:fld>
            <a:endParaRPr lang="en-US">
              <a:solidFill>
                <a:prstClr val="black">
                  <a:tint val="75000"/>
                </a:prstClr>
              </a:solidFill>
              <a:latin typeface="Times New Roman"/>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Times New Roman"/>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D17C74-4A3A-274F-9A9C-16BB746F7732}" type="slidenum">
              <a:rPr lang="en-US" smtClean="0">
                <a:solidFill>
                  <a:prstClr val="black">
                    <a:tint val="75000"/>
                  </a:prstClr>
                </a:solidFill>
                <a:latin typeface="Times New Roman"/>
              </a:rPr>
              <a:pPr/>
              <a:t>‹#›</a:t>
            </a:fld>
            <a:endParaRPr lang="en-US">
              <a:solidFill>
                <a:prstClr val="black">
                  <a:tint val="75000"/>
                </a:prstClr>
              </a:solidFill>
              <a:latin typeface="Times New Roman"/>
            </a:endParaRPr>
          </a:p>
        </p:txBody>
      </p:sp>
    </p:spTree>
    <p:extLst>
      <p:ext uri="{BB962C8B-B14F-4D97-AF65-F5344CB8AC3E}">
        <p14:creationId xmlns:p14="http://schemas.microsoft.com/office/powerpoint/2010/main" val="41256922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defTabSz="914400" eaLnBrk="0" fontAlgn="base" hangingPunct="0">
              <a:spcBef>
                <a:spcPct val="0"/>
              </a:spcBef>
              <a:spcAft>
                <a:spcPct val="0"/>
              </a:spcAft>
              <a:defRPr/>
            </a:pPr>
            <a:endParaRPr lang="en-US">
              <a:solidFill>
                <a:srgbClr val="000000"/>
              </a:solidFill>
              <a:latin typeface="Arial" charset="0"/>
              <a:ea typeface="ＭＳ Ｐゴシック" charset="0"/>
              <a:cs typeface="ＭＳ Ｐゴシック"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defTabSz="914400" eaLnBrk="0" fontAlgn="base" hangingPunct="0">
              <a:spcBef>
                <a:spcPct val="0"/>
              </a:spcBef>
              <a:spcAft>
                <a:spcPct val="0"/>
              </a:spcAft>
              <a:defRPr/>
            </a:pPr>
            <a:endParaRPr lang="en-US">
              <a:solidFill>
                <a:srgbClr val="000000"/>
              </a:solidFill>
              <a:latin typeface="Arial" charset="0"/>
              <a:ea typeface="ＭＳ Ｐゴシック" charset="0"/>
              <a:cs typeface="ＭＳ Ｐゴシック"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defTabSz="914400" eaLnBrk="0" fontAlgn="base" hangingPunct="0">
              <a:spcBef>
                <a:spcPct val="0"/>
              </a:spcBef>
              <a:spcAft>
                <a:spcPct val="0"/>
              </a:spcAft>
              <a:defRPr/>
            </a:pPr>
            <a:fld id="{BF9E09E0-EB20-0B4F-B33E-300CCB0249AA}" type="slidenum">
              <a:rPr lang="en-US">
                <a:solidFill>
                  <a:srgbClr val="000000"/>
                </a:solidFill>
                <a:latin typeface="Arial" charset="0"/>
                <a:ea typeface="ＭＳ Ｐゴシック" charset="0"/>
                <a:cs typeface="ＭＳ Ｐゴシック" charset="0"/>
              </a:rPr>
              <a:pPr defTabSz="914400" eaLnBrk="0" fontAlgn="base" hangingPunct="0">
                <a:spcBef>
                  <a:spcPct val="0"/>
                </a:spcBef>
                <a:spcAft>
                  <a:spcPct val="0"/>
                </a:spcAft>
                <a:defRPr/>
              </a:pPr>
              <a:t>‹#›</a:t>
            </a:fld>
            <a:endParaRPr lang="en-US">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98476332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6180290"/>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p:txStyles>
    <p:titleStyle>
      <a:lvl1pPr algn="ctr" rtl="0" eaLnBrk="0" fontAlgn="base" hangingPunct="0">
        <a:spcBef>
          <a:spcPct val="0"/>
        </a:spcBef>
        <a:spcAft>
          <a:spcPct val="0"/>
        </a:spcAft>
        <a:defRPr sz="5600">
          <a:solidFill>
            <a:schemeClr val="tx1"/>
          </a:solidFill>
          <a:latin typeface="+mj-lt"/>
          <a:ea typeface="+mj-ea"/>
          <a:cs typeface="+mj-cs"/>
          <a:sym typeface="Gill Sans" charset="0"/>
        </a:defRPr>
      </a:lvl1pPr>
      <a:lvl2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2pPr>
      <a:lvl3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3pPr>
      <a:lvl4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4pPr>
      <a:lvl5pPr algn="ctr" rtl="0" eaLnBrk="0" fontAlgn="base" hangingPunct="0">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5pPr>
      <a:lvl6pPr marL="4572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6pPr>
      <a:lvl7pPr marL="9144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7pPr>
      <a:lvl8pPr marL="13716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8pPr>
      <a:lvl9pPr marL="1828800" algn="ctr" rtl="0" fontAlgn="base">
        <a:spcBef>
          <a:spcPct val="0"/>
        </a:spcBef>
        <a:spcAft>
          <a:spcPct val="0"/>
        </a:spcAft>
        <a:defRPr sz="5600">
          <a:solidFill>
            <a:schemeClr val="tx1"/>
          </a:solidFill>
          <a:latin typeface="Gill Sans" charset="0"/>
          <a:ea typeface="ヒラギノ角ゴ ProN W3" charset="0"/>
          <a:cs typeface="ヒラギノ角ゴ ProN W3" charset="0"/>
          <a:sym typeface="Gill Sans" charset="0"/>
        </a:defRPr>
      </a:lvl9pPr>
    </p:titleStyle>
    <p:bodyStyle>
      <a:lvl1pPr marL="6985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1pPr>
      <a:lvl2pPr marL="10414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2pPr>
      <a:lvl3pPr marL="13843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3pPr>
      <a:lvl4pPr marL="17399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4pPr>
      <a:lvl5pPr marL="2082800" indent="-444500" algn="l" rtl="0" eaLnBrk="0" fontAlgn="base" hangingPunct="0">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5pPr>
      <a:lvl6pPr marL="25400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6pPr>
      <a:lvl7pPr marL="29972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7pPr>
      <a:lvl8pPr marL="34544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8pPr>
      <a:lvl9pPr marL="3911600" indent="-444500" algn="l" rtl="0" fontAlgn="base">
        <a:spcBef>
          <a:spcPts val="1600"/>
        </a:spcBef>
        <a:spcAft>
          <a:spcPct val="0"/>
        </a:spcAft>
        <a:buSzPct val="171000"/>
        <a:buFont typeface="Gill Sans" charset="0"/>
        <a:buChar char="•"/>
        <a:defRPr sz="28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85064675"/>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57276338"/>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55790784"/>
      </p:ext>
    </p:extLst>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18342645"/>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6EEC2-BBF7-F540-91CB-77E234581013}" type="datetimeFigureOut">
              <a:rPr lang="en-US" smtClean="0">
                <a:solidFill>
                  <a:prstClr val="black">
                    <a:tint val="75000"/>
                  </a:prstClr>
                </a:solidFill>
                <a:latin typeface="Calibri"/>
              </a:rPr>
              <a:pPr/>
              <a:t>9/28/17</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5FD84E-A118-A941-B894-654A5CA83EEC}"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38781494"/>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7.xml"/><Relationship Id="rId2" Type="http://schemas.openxmlformats.org/officeDocument/2006/relationships/notesSlide" Target="../notesSlides/notesSlide16.xml"/><Relationship Id="rId3"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17.xml"/><Relationship Id="rId3" Type="http://schemas.openxmlformats.org/officeDocument/2006/relationships/image" Target="../media/image1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3.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image" Target="../media/image1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3.jpg"/><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9.xml"/><Relationship Id="rId3" Type="http://schemas.openxmlformats.org/officeDocument/2006/relationships/image" Target="../media/image1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0.xml"/><Relationship Id="rId2" Type="http://schemas.openxmlformats.org/officeDocument/2006/relationships/notesSlide" Target="../notesSlides/notesSlide20.xml"/><Relationship Id="rId3" Type="http://schemas.openxmlformats.org/officeDocument/2006/relationships/image" Target="../media/image18.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image" Target="../media/image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image" Target="../media/image2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7.xml"/><Relationship Id="rId2" Type="http://schemas.openxmlformats.org/officeDocument/2006/relationships/image" Target="../media/image15.jpeg"/><Relationship Id="rId3" Type="http://schemas.openxmlformats.org/officeDocument/2006/relationships/image" Target="../media/image23.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1.xml"/><Relationship Id="rId3" Type="http://schemas.openxmlformats.org/officeDocument/2006/relationships/image" Target="../media/image24.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notesSlide" Target="../notesSlides/notesSlide22.xml"/><Relationship Id="rId3" Type="http://schemas.openxmlformats.org/officeDocument/2006/relationships/image" Target="../media/image25.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4.xml"/><Relationship Id="rId2" Type="http://schemas.openxmlformats.org/officeDocument/2006/relationships/image" Target="../media/image2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3.xml"/><Relationship Id="rId2" Type="http://schemas.openxmlformats.org/officeDocument/2006/relationships/image" Target="../media/image2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image" Target="../media/image2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Word_97_-_2004_Document1.doc"/><Relationship Id="rId5" Type="http://schemas.openxmlformats.org/officeDocument/2006/relationships/image" Target="../media/image29.emf"/><Relationship Id="rId1" Type="http://schemas.openxmlformats.org/officeDocument/2006/relationships/vmlDrawing" Target="../drawings/vmlDrawing1.vml"/><Relationship Id="rId2" Type="http://schemas.openxmlformats.org/officeDocument/2006/relationships/slideLayout" Target="../slideLayouts/slideLayout180.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Word_97_-_2004_Document2.doc"/><Relationship Id="rId5" Type="http://schemas.openxmlformats.org/officeDocument/2006/relationships/image" Target="../media/image30.emf"/><Relationship Id="rId1" Type="http://schemas.openxmlformats.org/officeDocument/2006/relationships/vmlDrawing" Target="../drawings/vmlDrawing2.vml"/><Relationship Id="rId2" Type="http://schemas.openxmlformats.org/officeDocument/2006/relationships/slideLayout" Target="../slideLayouts/slideLayout18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85.xml"/><Relationship Id="rId2" Type="http://schemas.openxmlformats.org/officeDocument/2006/relationships/image" Target="../media/image31.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1.xml"/><Relationship Id="rId2" Type="http://schemas.openxmlformats.org/officeDocument/2006/relationships/image" Target="../media/image3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6.xml"/><Relationship Id="rId2" Type="http://schemas.openxmlformats.org/officeDocument/2006/relationships/notesSlide" Target="../notesSlides/notesSlide23.xml"/><Relationship Id="rId3" Type="http://schemas.openxmlformats.org/officeDocument/2006/relationships/image" Target="../media/image3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8.xml"/><Relationship Id="rId2" Type="http://schemas.openxmlformats.org/officeDocument/2006/relationships/notesSlide" Target="../notesSlides/notesSlide24.xml"/><Relationship Id="rId3" Type="http://schemas.openxmlformats.org/officeDocument/2006/relationships/image" Target="../media/image35.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Layout" Target="../slideLayouts/slideLayout30.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impact.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30850" cy="5918143"/>
          </a:xfrm>
          <a:prstGeom prst="rect">
            <a:avLst/>
          </a:prstGeom>
          <a:solidFill>
            <a:schemeClr val="bg1">
              <a:lumMod val="85000"/>
            </a:schemeClr>
          </a:solidFill>
        </p:spPr>
      </p:pic>
      <p:sp>
        <p:nvSpPr>
          <p:cNvPr id="6" name="TextBox 5"/>
          <p:cNvSpPr txBox="1"/>
          <p:nvPr/>
        </p:nvSpPr>
        <p:spPr>
          <a:xfrm>
            <a:off x="1988371" y="5984989"/>
            <a:ext cx="5360587" cy="646331"/>
          </a:xfrm>
          <a:prstGeom prst="rect">
            <a:avLst/>
          </a:prstGeom>
          <a:noFill/>
        </p:spPr>
        <p:txBody>
          <a:bodyPr wrap="none" rtlCol="0">
            <a:spAutoFit/>
          </a:bodyPr>
          <a:lstStyle/>
          <a:p>
            <a:r>
              <a:rPr lang="en-US" sz="3600" dirty="0" smtClean="0">
                <a:solidFill>
                  <a:srgbClr val="FFFFFF"/>
                </a:solidFill>
                <a:latin typeface="Calibri"/>
              </a:rPr>
              <a:t>Visible Learning for Literacy</a:t>
            </a:r>
            <a:endParaRPr lang="en-US" sz="3600" dirty="0">
              <a:solidFill>
                <a:srgbClr val="FFFFFF"/>
              </a:solidFill>
              <a:latin typeface="Calibri"/>
            </a:endParaRPr>
          </a:p>
        </p:txBody>
      </p:sp>
      <p:sp>
        <p:nvSpPr>
          <p:cNvPr id="2" name="TextBox 1"/>
          <p:cNvSpPr txBox="1"/>
          <p:nvPr/>
        </p:nvSpPr>
        <p:spPr>
          <a:xfrm>
            <a:off x="4957576" y="1209"/>
            <a:ext cx="4186423" cy="1015663"/>
          </a:xfrm>
          <a:prstGeom prst="rect">
            <a:avLst/>
          </a:prstGeom>
          <a:solidFill>
            <a:schemeClr val="bg1">
              <a:lumMod val="75000"/>
            </a:schemeClr>
          </a:solidFill>
        </p:spPr>
        <p:txBody>
          <a:bodyPr wrap="square" rtlCol="0">
            <a:spAutoFit/>
          </a:bodyPr>
          <a:lstStyle/>
          <a:p>
            <a:pPr algn="ctr"/>
            <a:r>
              <a:rPr lang="en-US" sz="3000" dirty="0" smtClean="0"/>
              <a:t>Doug Fisher</a:t>
            </a:r>
          </a:p>
          <a:p>
            <a:r>
              <a:rPr lang="en-US" sz="3000" dirty="0" err="1" smtClean="0"/>
              <a:t>www.fisherandfrey.com</a:t>
            </a:r>
            <a:endParaRPr lang="en-US" sz="3000" dirty="0"/>
          </a:p>
        </p:txBody>
      </p:sp>
    </p:spTree>
    <p:extLst>
      <p:ext uri="{BB962C8B-B14F-4D97-AF65-F5344CB8AC3E}">
        <p14:creationId xmlns:p14="http://schemas.microsoft.com/office/powerpoint/2010/main" val="534887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2"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3"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4"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5"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5606"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7"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8"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5609"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5610"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5611"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5612"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5613"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5614"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5615"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5616"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5617"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5618"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19"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0"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1"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5622"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5623"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5624"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5625"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5626"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7"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5628" name="Text Box 29"/>
          <p:cNvSpPr txBox="1">
            <a:spLocks noChangeArrowheads="1"/>
          </p:cNvSpPr>
          <p:nvPr/>
        </p:nvSpPr>
        <p:spPr bwMode="auto">
          <a:xfrm rot="-2849498">
            <a:off x="17835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5629"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5630"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5631" name="Line 32"/>
          <p:cNvSpPr>
            <a:spLocks noChangeShapeType="1"/>
          </p:cNvSpPr>
          <p:nvPr/>
        </p:nvSpPr>
        <p:spPr bwMode="auto">
          <a:xfrm flipH="1" flipV="1">
            <a:off x="1377594" y="4335444"/>
            <a:ext cx="2965806" cy="84155"/>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32" name="Text Box 33"/>
          <p:cNvSpPr txBox="1">
            <a:spLocks noChangeArrowheads="1"/>
          </p:cNvSpPr>
          <p:nvPr/>
        </p:nvSpPr>
        <p:spPr bwMode="auto">
          <a:xfrm>
            <a:off x="2514600" y="4572000"/>
            <a:ext cx="3814190" cy="6463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smtClean="0">
                <a:solidFill>
                  <a:srgbClr val="000000"/>
                </a:solidFill>
              </a:rPr>
              <a:t>Mobility: </a:t>
            </a:r>
            <a:r>
              <a:rPr lang="en-US" sz="3600" b="1" i="1" dirty="0">
                <a:solidFill>
                  <a:srgbClr val="000000"/>
                </a:solidFill>
              </a:rPr>
              <a:t>d</a:t>
            </a:r>
            <a:r>
              <a:rPr lang="en-US" sz="3600" b="1" dirty="0">
                <a:solidFill>
                  <a:srgbClr val="000000"/>
                </a:solidFill>
              </a:rPr>
              <a:t> = </a:t>
            </a:r>
            <a:r>
              <a:rPr lang="en-US" sz="3600" b="1" dirty="0" smtClean="0">
                <a:solidFill>
                  <a:srgbClr val="000000"/>
                </a:solidFill>
              </a:rPr>
              <a:t>-.34</a:t>
            </a:r>
            <a:endParaRPr lang="en-US" sz="3600" dirty="0">
              <a:solidFill>
                <a:srgbClr val="000000"/>
              </a:solidFill>
            </a:endParaRPr>
          </a:p>
        </p:txBody>
      </p:sp>
    </p:spTree>
    <p:extLst>
      <p:ext uri="{BB962C8B-B14F-4D97-AF65-F5344CB8AC3E}">
        <p14:creationId xmlns:p14="http://schemas.microsoft.com/office/powerpoint/2010/main" val="3337681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58"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9"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9460"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9461"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19462"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9463"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9464"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19465"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19466"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19467"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19468"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19469"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19470"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19471"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19472"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19473"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19474"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5"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6"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7"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19478"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19479"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19480"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19481"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19482"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83"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19484" name="Text Box 29"/>
          <p:cNvSpPr txBox="1">
            <a:spLocks noChangeArrowheads="1"/>
          </p:cNvSpPr>
          <p:nvPr/>
        </p:nvSpPr>
        <p:spPr bwMode="auto">
          <a:xfrm rot="-2849498">
            <a:off x="178990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19485"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19486"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19487" name="Line 32"/>
          <p:cNvSpPr>
            <a:spLocks noChangeShapeType="1"/>
          </p:cNvSpPr>
          <p:nvPr/>
        </p:nvSpPr>
        <p:spPr bwMode="auto">
          <a:xfrm flipH="1" flipV="1">
            <a:off x="1676400" y="3657600"/>
            <a:ext cx="2590800" cy="8382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88" name="Text Box 33"/>
          <p:cNvSpPr txBox="1">
            <a:spLocks noChangeArrowheads="1"/>
          </p:cNvSpPr>
          <p:nvPr/>
        </p:nvSpPr>
        <p:spPr bwMode="auto">
          <a:xfrm>
            <a:off x="2193925" y="4549775"/>
            <a:ext cx="4584700" cy="6461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a:solidFill>
                  <a:srgbClr val="000000"/>
                </a:solidFill>
              </a:rPr>
              <a:t>Retention: </a:t>
            </a:r>
            <a:r>
              <a:rPr lang="en-US" sz="3600" b="1" i="1">
                <a:solidFill>
                  <a:srgbClr val="000000"/>
                </a:solidFill>
              </a:rPr>
              <a:t>d</a:t>
            </a:r>
            <a:r>
              <a:rPr lang="en-US" sz="3600" b="1">
                <a:solidFill>
                  <a:srgbClr val="000000"/>
                </a:solidFill>
              </a:rPr>
              <a:t> = - 0.13</a:t>
            </a:r>
            <a:r>
              <a:rPr lang="en-US">
                <a:solidFill>
                  <a:srgbClr val="000000"/>
                </a:solidFill>
              </a:rPr>
              <a:t> </a:t>
            </a:r>
          </a:p>
        </p:txBody>
      </p:sp>
    </p:spTree>
    <p:extLst>
      <p:ext uri="{BB962C8B-B14F-4D97-AF65-F5344CB8AC3E}">
        <p14:creationId xmlns:p14="http://schemas.microsoft.com/office/powerpoint/2010/main" val="3000314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554"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5"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3556"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3557"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3558"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3559"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3560"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3561"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3562"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3563"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3564"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3565"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3566"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3567"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3568"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3569"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3570"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3571"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3572"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3573"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3574"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3575"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3576"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3577"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3578"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3579"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3580" name="Text Box 29"/>
          <p:cNvSpPr txBox="1">
            <a:spLocks noChangeArrowheads="1"/>
          </p:cNvSpPr>
          <p:nvPr/>
        </p:nvSpPr>
        <p:spPr bwMode="auto">
          <a:xfrm rot="-2849498">
            <a:off x="18089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3581"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3582"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3583" name="Text Box 32"/>
          <p:cNvSpPr txBox="1">
            <a:spLocks noChangeArrowheads="1"/>
          </p:cNvSpPr>
          <p:nvPr/>
        </p:nvSpPr>
        <p:spPr bwMode="auto">
          <a:xfrm>
            <a:off x="1066800" y="4648200"/>
            <a:ext cx="6969125" cy="584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200" b="1" dirty="0">
                <a:solidFill>
                  <a:srgbClr val="000000"/>
                </a:solidFill>
              </a:rPr>
              <a:t>Ability Grouping/Tracking: </a:t>
            </a:r>
            <a:r>
              <a:rPr lang="en-US" sz="3200" b="1" i="1" dirty="0">
                <a:solidFill>
                  <a:srgbClr val="000000"/>
                </a:solidFill>
              </a:rPr>
              <a:t>d</a:t>
            </a:r>
            <a:r>
              <a:rPr lang="en-US" sz="3200" b="1" dirty="0">
                <a:solidFill>
                  <a:srgbClr val="000000"/>
                </a:solidFill>
              </a:rPr>
              <a:t> = 0.12</a:t>
            </a:r>
          </a:p>
        </p:txBody>
      </p:sp>
      <p:sp>
        <p:nvSpPr>
          <p:cNvPr id="23584" name="Line 33"/>
          <p:cNvSpPr>
            <a:spLocks noChangeShapeType="1"/>
          </p:cNvSpPr>
          <p:nvPr/>
        </p:nvSpPr>
        <p:spPr bwMode="auto">
          <a:xfrm flipH="1" flipV="1">
            <a:off x="2133600" y="2057400"/>
            <a:ext cx="2209800" cy="2438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687316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5601"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2"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3"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4"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5"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5606"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7"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8"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5609"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5610"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5611"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5612"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5613"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5614"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5615"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5616"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5617"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5618"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19"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0"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1"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5622"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5623"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5624"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5625"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5626"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7"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5628" name="Text Box 29"/>
          <p:cNvSpPr txBox="1">
            <a:spLocks noChangeArrowheads="1"/>
          </p:cNvSpPr>
          <p:nvPr/>
        </p:nvSpPr>
        <p:spPr bwMode="auto">
          <a:xfrm rot="-2849498">
            <a:off x="17835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5629"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5630"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5631" name="Line 32"/>
          <p:cNvSpPr>
            <a:spLocks noChangeShapeType="1"/>
          </p:cNvSpPr>
          <p:nvPr/>
        </p:nvSpPr>
        <p:spPr bwMode="auto">
          <a:xfrm flipH="1" flipV="1">
            <a:off x="2819400" y="1810414"/>
            <a:ext cx="1524000" cy="2609183"/>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32" name="Text Box 33"/>
          <p:cNvSpPr txBox="1">
            <a:spLocks noChangeArrowheads="1"/>
          </p:cNvSpPr>
          <p:nvPr/>
        </p:nvSpPr>
        <p:spPr bwMode="auto">
          <a:xfrm>
            <a:off x="1298461" y="4611469"/>
            <a:ext cx="6345908" cy="6463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smtClean="0">
                <a:solidFill>
                  <a:srgbClr val="000000"/>
                </a:solidFill>
              </a:rPr>
              <a:t>Teaching test taking: </a:t>
            </a:r>
            <a:r>
              <a:rPr lang="en-US" sz="3600" b="1" i="1" dirty="0">
                <a:solidFill>
                  <a:srgbClr val="000000"/>
                </a:solidFill>
              </a:rPr>
              <a:t>d</a:t>
            </a:r>
            <a:r>
              <a:rPr lang="en-US" sz="3600" b="1" dirty="0">
                <a:solidFill>
                  <a:srgbClr val="000000"/>
                </a:solidFill>
              </a:rPr>
              <a:t> = .</a:t>
            </a:r>
            <a:r>
              <a:rPr lang="en-US" sz="3600" b="1" dirty="0" smtClean="0">
                <a:solidFill>
                  <a:srgbClr val="000000"/>
                </a:solidFill>
              </a:rPr>
              <a:t>22</a:t>
            </a:r>
            <a:endParaRPr lang="en-US" sz="3600" dirty="0">
              <a:solidFill>
                <a:srgbClr val="000000"/>
              </a:solidFill>
            </a:endParaRPr>
          </a:p>
        </p:txBody>
      </p:sp>
    </p:spTree>
    <p:extLst>
      <p:ext uri="{BB962C8B-B14F-4D97-AF65-F5344CB8AC3E}">
        <p14:creationId xmlns:p14="http://schemas.microsoft.com/office/powerpoint/2010/main" val="39019397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6"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47"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31748"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31749"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31750"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31751"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31752"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31753"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31754"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31755"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31756"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31757"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31758"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31759"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31760"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31761"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31762"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3"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4"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5"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31766"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31767"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31768"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31769"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31770"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71"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31772" name="Text Box 29"/>
          <p:cNvSpPr txBox="1">
            <a:spLocks noChangeArrowheads="1"/>
          </p:cNvSpPr>
          <p:nvPr/>
        </p:nvSpPr>
        <p:spPr bwMode="auto">
          <a:xfrm rot="-2849498">
            <a:off x="1793082"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31773"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31774"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31775" name="Line 32"/>
          <p:cNvSpPr>
            <a:spLocks noChangeShapeType="1"/>
          </p:cNvSpPr>
          <p:nvPr/>
        </p:nvSpPr>
        <p:spPr bwMode="auto">
          <a:xfrm flipV="1">
            <a:off x="4343400" y="1219200"/>
            <a:ext cx="152400" cy="3200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76" name="Text Box 33"/>
          <p:cNvSpPr txBox="1">
            <a:spLocks noChangeArrowheads="1"/>
          </p:cNvSpPr>
          <p:nvPr/>
        </p:nvSpPr>
        <p:spPr bwMode="auto">
          <a:xfrm>
            <a:off x="990600" y="4495800"/>
            <a:ext cx="6700838" cy="641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a:solidFill>
                  <a:srgbClr val="000000"/>
                </a:solidFill>
              </a:rPr>
              <a:t>Small group learning: </a:t>
            </a:r>
            <a:r>
              <a:rPr lang="en-US" sz="3600" b="1" i="1" dirty="0">
                <a:solidFill>
                  <a:srgbClr val="000000"/>
                </a:solidFill>
              </a:rPr>
              <a:t>d</a:t>
            </a:r>
            <a:r>
              <a:rPr lang="en-US" sz="3600" b="1" dirty="0">
                <a:solidFill>
                  <a:srgbClr val="000000"/>
                </a:solidFill>
              </a:rPr>
              <a:t> = 0.49</a:t>
            </a:r>
          </a:p>
        </p:txBody>
      </p:sp>
    </p:spTree>
    <p:extLst>
      <p:ext uri="{BB962C8B-B14F-4D97-AF65-F5344CB8AC3E}">
        <p14:creationId xmlns:p14="http://schemas.microsoft.com/office/powerpoint/2010/main" val="4100524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1746"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1747"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31748"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31749"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31750"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31751"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31752"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31753"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31754"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31755"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31756"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31757"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31758"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31759"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31760"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31761"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31762"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3"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4"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65"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31766"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31767"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31768"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31769"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31770"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71"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31772" name="Text Box 29"/>
          <p:cNvSpPr txBox="1">
            <a:spLocks noChangeArrowheads="1"/>
          </p:cNvSpPr>
          <p:nvPr/>
        </p:nvSpPr>
        <p:spPr bwMode="auto">
          <a:xfrm rot="-2849498">
            <a:off x="1793082"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31773"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31774"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31775" name="Line 32"/>
          <p:cNvSpPr>
            <a:spLocks noChangeShapeType="1"/>
          </p:cNvSpPr>
          <p:nvPr/>
        </p:nvSpPr>
        <p:spPr bwMode="auto">
          <a:xfrm flipV="1">
            <a:off x="4343400" y="1251958"/>
            <a:ext cx="719224" cy="3167642"/>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31776" name="Text Box 33"/>
          <p:cNvSpPr txBox="1">
            <a:spLocks noChangeArrowheads="1"/>
          </p:cNvSpPr>
          <p:nvPr/>
        </p:nvSpPr>
        <p:spPr bwMode="auto">
          <a:xfrm>
            <a:off x="990600" y="4495800"/>
            <a:ext cx="6700838" cy="641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914400" eaLnBrk="0" fontAlgn="base" hangingPunct="0">
              <a:spcBef>
                <a:spcPct val="0"/>
              </a:spcBef>
              <a:spcAft>
                <a:spcPct val="0"/>
              </a:spcAft>
            </a:pPr>
            <a:r>
              <a:rPr lang="en-US" sz="3600" b="1" dirty="0" smtClean="0">
                <a:solidFill>
                  <a:srgbClr val="000000"/>
                </a:solidFill>
              </a:rPr>
              <a:t>Study Skills: </a:t>
            </a:r>
            <a:r>
              <a:rPr lang="en-US" sz="3600" b="1" i="1" dirty="0">
                <a:solidFill>
                  <a:srgbClr val="000000"/>
                </a:solidFill>
              </a:rPr>
              <a:t>d</a:t>
            </a:r>
            <a:r>
              <a:rPr lang="en-US" sz="3600" b="1" dirty="0">
                <a:solidFill>
                  <a:srgbClr val="000000"/>
                </a:solidFill>
              </a:rPr>
              <a:t> = </a:t>
            </a:r>
            <a:r>
              <a:rPr lang="en-US" sz="3600" b="1" dirty="0" smtClean="0">
                <a:solidFill>
                  <a:srgbClr val="000000"/>
                </a:solidFill>
              </a:rPr>
              <a:t>0.59</a:t>
            </a:r>
            <a:endParaRPr lang="en-US" sz="3600" b="1" dirty="0">
              <a:solidFill>
                <a:srgbClr val="000000"/>
              </a:solidFill>
            </a:endParaRPr>
          </a:p>
        </p:txBody>
      </p:sp>
    </p:spTree>
    <p:extLst>
      <p:ext uri="{BB962C8B-B14F-4D97-AF65-F5344CB8AC3E}">
        <p14:creationId xmlns:p14="http://schemas.microsoft.com/office/powerpoint/2010/main" val="3490816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986"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1987"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1988"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1989"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41990"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1991"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1992"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41993"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41994"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41995"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41996"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41997"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41998"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41999"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42000"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42001"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42002"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2003"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2004"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2005"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42006"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42007"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42008"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42009"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42010"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2011"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42012" name="Text Box 29"/>
          <p:cNvSpPr txBox="1">
            <a:spLocks noChangeArrowheads="1"/>
          </p:cNvSpPr>
          <p:nvPr/>
        </p:nvSpPr>
        <p:spPr bwMode="auto">
          <a:xfrm rot="-2849498">
            <a:off x="1793082"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42013"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42014"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42015" name="Line 32"/>
          <p:cNvSpPr>
            <a:spLocks noChangeShapeType="1"/>
          </p:cNvSpPr>
          <p:nvPr/>
        </p:nvSpPr>
        <p:spPr bwMode="auto">
          <a:xfrm flipV="1">
            <a:off x="4343400" y="1085183"/>
            <a:ext cx="1412789" cy="3344325"/>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2016" name="Text Box 33"/>
          <p:cNvSpPr txBox="1">
            <a:spLocks noChangeArrowheads="1"/>
          </p:cNvSpPr>
          <p:nvPr/>
        </p:nvSpPr>
        <p:spPr bwMode="auto">
          <a:xfrm>
            <a:off x="914400" y="4648200"/>
            <a:ext cx="184150" cy="641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endParaRPr lang="en-US" sz="3600" b="1">
              <a:solidFill>
                <a:srgbClr val="000000"/>
              </a:solidFill>
            </a:endParaRPr>
          </a:p>
        </p:txBody>
      </p:sp>
      <p:sp>
        <p:nvSpPr>
          <p:cNvPr id="42017" name="Text Box 34"/>
          <p:cNvSpPr txBox="1">
            <a:spLocks noChangeArrowheads="1"/>
          </p:cNvSpPr>
          <p:nvPr/>
        </p:nvSpPr>
        <p:spPr bwMode="auto">
          <a:xfrm>
            <a:off x="1547719" y="4598458"/>
            <a:ext cx="6200961" cy="6463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914400" eaLnBrk="0" fontAlgn="base" hangingPunct="0">
              <a:spcBef>
                <a:spcPct val="0"/>
              </a:spcBef>
              <a:spcAft>
                <a:spcPct val="0"/>
              </a:spcAft>
            </a:pPr>
            <a:r>
              <a:rPr lang="en-US" sz="3600" b="1" dirty="0" smtClean="0">
                <a:solidFill>
                  <a:srgbClr val="000000"/>
                </a:solidFill>
              </a:rPr>
              <a:t>Repeated Reading: </a:t>
            </a:r>
            <a:r>
              <a:rPr lang="en-US" sz="3600" b="1" i="1" dirty="0">
                <a:solidFill>
                  <a:srgbClr val="000000"/>
                </a:solidFill>
              </a:rPr>
              <a:t>d</a:t>
            </a:r>
            <a:r>
              <a:rPr lang="en-US" sz="3600" b="1" dirty="0">
                <a:solidFill>
                  <a:srgbClr val="000000"/>
                </a:solidFill>
              </a:rPr>
              <a:t> = </a:t>
            </a:r>
            <a:r>
              <a:rPr lang="en-US" sz="3600" b="1" dirty="0" smtClean="0">
                <a:solidFill>
                  <a:srgbClr val="000000"/>
                </a:solidFill>
              </a:rPr>
              <a:t>0.67</a:t>
            </a:r>
            <a:endParaRPr lang="en-US" sz="3600" b="1" dirty="0">
              <a:solidFill>
                <a:srgbClr val="000000"/>
              </a:solidFill>
            </a:endParaRPr>
          </a:p>
        </p:txBody>
      </p:sp>
    </p:spTree>
    <p:extLst>
      <p:ext uri="{BB962C8B-B14F-4D97-AF65-F5344CB8AC3E}">
        <p14:creationId xmlns:p14="http://schemas.microsoft.com/office/powerpoint/2010/main" val="27260071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026"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082" name="Picture 1027"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6083" name="Text Box 1028"/>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6084" name="Text Box 1029"/>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6085" name="Text Box 1030"/>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46086" name="Text Box 1031"/>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6087" name="Text Box 1032"/>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6088" name="Text Box 1033"/>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46089" name="Text Box 1034"/>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46090" name="Text Box 1035"/>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46091" name="Text Box 1036"/>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46092" name="Text Box 1037"/>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46093" name="Text Box 1038"/>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46094" name="Text Box 1039"/>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46095" name="Text Box 1040"/>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46096" name="Text Box 1041"/>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46097" name="Text Box 1042"/>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46098" name="Line 1043"/>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099" name="Line 1044"/>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0" name="Line 1045"/>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1" name="Text Box 1046"/>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46102" name="Text Box 1047"/>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46103" name="Text Box 1048"/>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46104" name="Text Box 1049"/>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46105" name="Text Box 1050"/>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46106" name="Rectangle 1051"/>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7" name="Text Box 1052"/>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46108" name="Text Box 1053"/>
          <p:cNvSpPr txBox="1">
            <a:spLocks noChangeArrowheads="1"/>
          </p:cNvSpPr>
          <p:nvPr/>
        </p:nvSpPr>
        <p:spPr bwMode="auto">
          <a:xfrm rot="-2849498">
            <a:off x="1793082"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46109" name="Text Box 1054"/>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46110" name="Text Box 1055"/>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46111" name="Line 1056"/>
          <p:cNvSpPr>
            <a:spLocks noChangeShapeType="1"/>
          </p:cNvSpPr>
          <p:nvPr/>
        </p:nvSpPr>
        <p:spPr bwMode="auto">
          <a:xfrm flipV="1">
            <a:off x="4343400" y="1752600"/>
            <a:ext cx="1828800" cy="27432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12" name="Text Box 1057"/>
          <p:cNvSpPr txBox="1">
            <a:spLocks noChangeArrowheads="1"/>
          </p:cNvSpPr>
          <p:nvPr/>
        </p:nvSpPr>
        <p:spPr bwMode="auto">
          <a:xfrm>
            <a:off x="829733" y="4572000"/>
            <a:ext cx="7150665" cy="6463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smtClean="0">
                <a:solidFill>
                  <a:srgbClr val="000000"/>
                </a:solidFill>
              </a:rPr>
              <a:t>Classroom Discussion: </a:t>
            </a:r>
            <a:r>
              <a:rPr lang="en-US" sz="3600" b="1" i="1" dirty="0" smtClean="0">
                <a:solidFill>
                  <a:srgbClr val="000000"/>
                </a:solidFill>
              </a:rPr>
              <a:t>d</a:t>
            </a:r>
            <a:r>
              <a:rPr lang="en-US" sz="3600" b="1" dirty="0" smtClean="0">
                <a:solidFill>
                  <a:srgbClr val="000000"/>
                </a:solidFill>
              </a:rPr>
              <a:t> </a:t>
            </a:r>
            <a:r>
              <a:rPr lang="en-US" sz="3600" b="1" dirty="0">
                <a:solidFill>
                  <a:srgbClr val="000000"/>
                </a:solidFill>
              </a:rPr>
              <a:t>= </a:t>
            </a:r>
            <a:r>
              <a:rPr lang="en-US" sz="3600" b="1" dirty="0" smtClean="0">
                <a:solidFill>
                  <a:srgbClr val="000000"/>
                </a:solidFill>
              </a:rPr>
              <a:t>0.82</a:t>
            </a:r>
            <a:endParaRPr lang="en-US" sz="3600" b="1" dirty="0">
              <a:solidFill>
                <a:srgbClr val="000000"/>
              </a:solidFill>
            </a:endParaRPr>
          </a:p>
        </p:txBody>
      </p:sp>
    </p:spTree>
    <p:extLst>
      <p:ext uri="{BB962C8B-B14F-4D97-AF65-F5344CB8AC3E}">
        <p14:creationId xmlns:p14="http://schemas.microsoft.com/office/powerpoint/2010/main" val="1301640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026"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082" name="Picture 1027"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6083" name="Text Box 1028"/>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6084" name="Text Box 1029"/>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6085" name="Text Box 1030"/>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46086" name="Text Box 1031"/>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6087" name="Text Box 1032"/>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6088" name="Text Box 1033"/>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46089" name="Text Box 1034"/>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46090" name="Text Box 1035"/>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46091" name="Text Box 1036"/>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46092" name="Text Box 1037"/>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46093" name="Text Box 1038"/>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46094" name="Text Box 1039"/>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46095" name="Text Box 1040"/>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46096" name="Text Box 1041"/>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46097" name="Text Box 1042"/>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46098" name="Line 1043"/>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099" name="Line 1044"/>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0" name="Line 1045"/>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1" name="Text Box 1046"/>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46102" name="Text Box 1047"/>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46103" name="Text Box 1048"/>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46104" name="Text Box 1049"/>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46105" name="Text Box 1050"/>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46106" name="Rectangle 1051"/>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07" name="Text Box 1052"/>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46108" name="Text Box 1053"/>
          <p:cNvSpPr txBox="1">
            <a:spLocks noChangeArrowheads="1"/>
          </p:cNvSpPr>
          <p:nvPr/>
        </p:nvSpPr>
        <p:spPr bwMode="auto">
          <a:xfrm rot="-2849498">
            <a:off x="1793082"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46109" name="Text Box 1054"/>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46110" name="Text Box 1055"/>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46111" name="Line 1056"/>
          <p:cNvSpPr>
            <a:spLocks noChangeShapeType="1"/>
          </p:cNvSpPr>
          <p:nvPr/>
        </p:nvSpPr>
        <p:spPr bwMode="auto">
          <a:xfrm flipV="1">
            <a:off x="4343399" y="4335444"/>
            <a:ext cx="3580191" cy="160355"/>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6112" name="Text Box 1057"/>
          <p:cNvSpPr txBox="1">
            <a:spLocks noChangeArrowheads="1"/>
          </p:cNvSpPr>
          <p:nvPr/>
        </p:nvSpPr>
        <p:spPr bwMode="auto">
          <a:xfrm>
            <a:off x="381001" y="4572000"/>
            <a:ext cx="8234362" cy="64633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smtClean="0">
                <a:solidFill>
                  <a:srgbClr val="000000"/>
                </a:solidFill>
              </a:rPr>
              <a:t>Collective Teacher Efficacy: </a:t>
            </a:r>
            <a:r>
              <a:rPr lang="en-US" sz="3600" b="1" i="1" dirty="0" smtClean="0">
                <a:solidFill>
                  <a:srgbClr val="000000"/>
                </a:solidFill>
              </a:rPr>
              <a:t>d</a:t>
            </a:r>
            <a:r>
              <a:rPr lang="en-US" sz="3600" b="1" dirty="0" smtClean="0">
                <a:solidFill>
                  <a:srgbClr val="000000"/>
                </a:solidFill>
              </a:rPr>
              <a:t> </a:t>
            </a:r>
            <a:r>
              <a:rPr lang="en-US" sz="3600" b="1" dirty="0">
                <a:solidFill>
                  <a:srgbClr val="000000"/>
                </a:solidFill>
              </a:rPr>
              <a:t>= </a:t>
            </a:r>
            <a:r>
              <a:rPr lang="en-US" sz="3600" b="1" dirty="0" smtClean="0">
                <a:solidFill>
                  <a:srgbClr val="000000"/>
                </a:solidFill>
              </a:rPr>
              <a:t>1.57</a:t>
            </a:r>
            <a:endParaRPr lang="en-US" sz="3600" b="1" dirty="0">
              <a:solidFill>
                <a:srgbClr val="000000"/>
              </a:solidFill>
            </a:endParaRPr>
          </a:p>
        </p:txBody>
      </p:sp>
    </p:spTree>
    <p:extLst>
      <p:ext uri="{BB962C8B-B14F-4D97-AF65-F5344CB8AC3E}">
        <p14:creationId xmlns:p14="http://schemas.microsoft.com/office/powerpoint/2010/main" val="9622155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3143" y="0"/>
            <a:ext cx="10292943" cy="6858000"/>
          </a:xfrm>
          <a:prstGeom prst="rect">
            <a:avLst/>
          </a:prstGeom>
        </p:spPr>
      </p:pic>
      <p:sp>
        <p:nvSpPr>
          <p:cNvPr id="3" name="Content Placeholder 2"/>
          <p:cNvSpPr>
            <a:spLocks noGrp="1"/>
          </p:cNvSpPr>
          <p:nvPr>
            <p:ph idx="1"/>
          </p:nvPr>
        </p:nvSpPr>
        <p:spPr>
          <a:xfrm>
            <a:off x="296555" y="398250"/>
            <a:ext cx="8847445" cy="4114800"/>
          </a:xfrm>
        </p:spPr>
        <p:txBody>
          <a:bodyPr/>
          <a:lstStyle/>
          <a:p>
            <a:r>
              <a:rPr lang="en-US" dirty="0" smtClean="0"/>
              <a:t>Teachers know what students need to learn</a:t>
            </a:r>
          </a:p>
          <a:p>
            <a:r>
              <a:rPr lang="en-US" dirty="0" smtClean="0"/>
              <a:t>Teachers communicate learning intentions to students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Teachers and students understand success criteria</a:t>
            </a:r>
          </a:p>
        </p:txBody>
      </p:sp>
    </p:spTree>
    <p:extLst>
      <p:ext uri="{BB962C8B-B14F-4D97-AF65-F5344CB8AC3E}">
        <p14:creationId xmlns:p14="http://schemas.microsoft.com/office/powerpoint/2010/main" val="6458643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TextBox 3"/>
          <p:cNvSpPr txBox="1"/>
          <p:nvPr/>
        </p:nvSpPr>
        <p:spPr>
          <a:xfrm>
            <a:off x="1237281" y="1817935"/>
            <a:ext cx="6544355" cy="2862322"/>
          </a:xfrm>
          <a:prstGeom prst="rect">
            <a:avLst/>
          </a:prstGeom>
          <a:noFill/>
        </p:spPr>
        <p:txBody>
          <a:bodyPr wrap="square" rtlCol="0">
            <a:spAutoFit/>
          </a:bodyPr>
          <a:lstStyle/>
          <a:p>
            <a:r>
              <a:rPr lang="en-US" sz="6000" b="1" dirty="0">
                <a:solidFill>
                  <a:prstClr val="black"/>
                </a:solidFill>
                <a:latin typeface="Times New Roman"/>
              </a:rPr>
              <a:t>Every</a:t>
            </a:r>
            <a:r>
              <a:rPr lang="en-US" sz="4600" dirty="0">
                <a:solidFill>
                  <a:prstClr val="black"/>
                </a:solidFill>
                <a:latin typeface="Times New Roman"/>
              </a:rPr>
              <a:t> </a:t>
            </a:r>
            <a:r>
              <a:rPr lang="en-US" sz="5000" dirty="0">
                <a:solidFill>
                  <a:prstClr val="black"/>
                </a:solidFill>
                <a:latin typeface="Times New Roman"/>
              </a:rPr>
              <a:t>student deserves a </a:t>
            </a:r>
            <a:r>
              <a:rPr lang="en-US" sz="6000" i="1" dirty="0">
                <a:solidFill>
                  <a:prstClr val="black"/>
                </a:solidFill>
                <a:latin typeface="Times New Roman"/>
              </a:rPr>
              <a:t>great</a:t>
            </a:r>
            <a:r>
              <a:rPr lang="en-US" sz="4600" dirty="0">
                <a:solidFill>
                  <a:prstClr val="black"/>
                </a:solidFill>
                <a:latin typeface="Times New Roman"/>
              </a:rPr>
              <a:t> </a:t>
            </a:r>
            <a:r>
              <a:rPr lang="en-US" sz="5000" dirty="0">
                <a:solidFill>
                  <a:prstClr val="black"/>
                </a:solidFill>
                <a:latin typeface="Times New Roman"/>
              </a:rPr>
              <a:t>teacher, not by chance, but by </a:t>
            </a:r>
            <a:r>
              <a:rPr lang="en-US" sz="6000" b="1" dirty="0">
                <a:solidFill>
                  <a:prstClr val="black"/>
                </a:solidFill>
                <a:latin typeface="Times New Roman"/>
              </a:rPr>
              <a:t>design</a:t>
            </a:r>
            <a:r>
              <a:rPr lang="en-US" sz="4600" dirty="0">
                <a:solidFill>
                  <a:prstClr val="black"/>
                </a:solidFill>
                <a:latin typeface="Times New Roman"/>
              </a:rPr>
              <a:t>.</a:t>
            </a:r>
          </a:p>
        </p:txBody>
      </p:sp>
    </p:spTree>
    <p:extLst>
      <p:ext uri="{BB962C8B-B14F-4D97-AF65-F5344CB8AC3E}">
        <p14:creationId xmlns:p14="http://schemas.microsoft.com/office/powerpoint/2010/main" val="2331094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1"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8130" name="Picture 9"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131" name="Text Box 13"/>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8132" name="Text Box 14"/>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8133" name="Text Box 15"/>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48134" name="Text Box 16"/>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48135" name="Text Box 17"/>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48136" name="Text Box 18"/>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48137" name="Text Box 19"/>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48138" name="Text Box 20"/>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48139" name="Text Box 21"/>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48140" name="Text Box 22"/>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48141" name="Text Box 23"/>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48142" name="Text Box 24"/>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48143" name="Text Box 25"/>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48144" name="Text Box 26"/>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48145" name="Text Box 27"/>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48146" name="Line 28"/>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8147" name="Line 29"/>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8148" name="Line 30"/>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8149" name="Text Box 31"/>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48150" name="Text Box 32"/>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48151" name="Text Box 33"/>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48152" name="Text Box 34"/>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48153" name="Text Box 35"/>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48154" name="Rectangle 37"/>
          <p:cNvSpPr>
            <a:spLocks noChangeArrowheads="1"/>
          </p:cNvSpPr>
          <p:nvPr/>
        </p:nvSpPr>
        <p:spPr bwMode="auto">
          <a:xfrm>
            <a:off x="385763" y="4512733"/>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48155" name="Text Box 3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48156" name="Text Box 40"/>
          <p:cNvSpPr txBox="1">
            <a:spLocks noChangeArrowheads="1"/>
          </p:cNvSpPr>
          <p:nvPr/>
        </p:nvSpPr>
        <p:spPr bwMode="auto">
          <a:xfrm rot="-2849498">
            <a:off x="17962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48157" name="Text Box 41"/>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48158" name="Text Box 42"/>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48159" name="TextBox 1"/>
          <p:cNvSpPr txBox="1">
            <a:spLocks noChangeArrowheads="1"/>
          </p:cNvSpPr>
          <p:nvPr/>
        </p:nvSpPr>
        <p:spPr bwMode="auto">
          <a:xfrm>
            <a:off x="2127605" y="4587449"/>
            <a:ext cx="5474876"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b="1" dirty="0" smtClean="0">
                <a:solidFill>
                  <a:srgbClr val="000000"/>
                </a:solidFill>
              </a:rPr>
              <a:t>Teacher Clarity: </a:t>
            </a:r>
            <a:r>
              <a:rPr lang="en-US" sz="3600" b="1" i="1" dirty="0">
                <a:solidFill>
                  <a:srgbClr val="000000"/>
                </a:solidFill>
              </a:rPr>
              <a:t>d</a:t>
            </a:r>
            <a:r>
              <a:rPr lang="en-US" sz="3600" b="1" dirty="0">
                <a:solidFill>
                  <a:srgbClr val="000000"/>
                </a:solidFill>
              </a:rPr>
              <a:t> = </a:t>
            </a:r>
            <a:r>
              <a:rPr lang="en-US" sz="3600" b="1" dirty="0" smtClean="0">
                <a:solidFill>
                  <a:srgbClr val="000000"/>
                </a:solidFill>
              </a:rPr>
              <a:t>0.75</a:t>
            </a:r>
            <a:endParaRPr lang="en-US" sz="3600" b="1" dirty="0">
              <a:solidFill>
                <a:srgbClr val="000000"/>
              </a:solidFill>
            </a:endParaRPr>
          </a:p>
        </p:txBody>
      </p:sp>
      <p:sp>
        <p:nvSpPr>
          <p:cNvPr id="48160" name="Line 32"/>
          <p:cNvSpPr>
            <a:spLocks noChangeShapeType="1"/>
          </p:cNvSpPr>
          <p:nvPr/>
        </p:nvSpPr>
        <p:spPr bwMode="auto">
          <a:xfrm flipV="1">
            <a:off x="4343400" y="1429028"/>
            <a:ext cx="2057363" cy="3066772"/>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249446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6350"/>
            <a:ext cx="9144000" cy="6864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194" name="Rectangle 2"/>
          <p:cNvSpPr>
            <a:spLocks/>
          </p:cNvSpPr>
          <p:nvPr/>
        </p:nvSpPr>
        <p:spPr bwMode="auto">
          <a:xfrm>
            <a:off x="0" y="349250"/>
            <a:ext cx="3657600" cy="3390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nchor="ctr"/>
          <a:lstStyle/>
          <a:p>
            <a:pPr algn="ctr" defTabSz="914400" fontAlgn="base">
              <a:spcBef>
                <a:spcPct val="0"/>
              </a:spcBef>
              <a:spcAft>
                <a:spcPct val="0"/>
              </a:spcAft>
            </a:pPr>
            <a:r>
              <a:rPr lang="en-US" sz="3200">
                <a:solidFill>
                  <a:srgbClr val="000000"/>
                </a:solidFill>
                <a:latin typeface="Optima" charset="0"/>
                <a:ea typeface="ＭＳ Ｐゴシック" charset="0"/>
                <a:cs typeface="ＭＳ Ｐゴシック" charset="0"/>
                <a:sym typeface="Optima" charset="0"/>
              </a:rPr>
              <a:t>The established purpose </a:t>
            </a:r>
          </a:p>
          <a:p>
            <a:pPr algn="ctr" defTabSz="914400" fontAlgn="base">
              <a:spcBef>
                <a:spcPct val="0"/>
              </a:spcBef>
              <a:spcAft>
                <a:spcPct val="0"/>
              </a:spcAft>
            </a:pPr>
            <a:r>
              <a:rPr lang="en-US" sz="4400">
                <a:solidFill>
                  <a:srgbClr val="000000"/>
                </a:solidFill>
                <a:latin typeface="Optima" charset="0"/>
                <a:ea typeface="ＭＳ Ｐゴシック" charset="0"/>
                <a:cs typeface="ＭＳ Ｐゴシック" charset="0"/>
                <a:sym typeface="Optima" charset="0"/>
              </a:rPr>
              <a:t>focuses</a:t>
            </a:r>
            <a:r>
              <a:rPr lang="en-US" sz="3200">
                <a:solidFill>
                  <a:srgbClr val="000000"/>
                </a:solidFill>
                <a:latin typeface="Optima" charset="0"/>
                <a:ea typeface="ＭＳ Ｐゴシック" charset="0"/>
                <a:cs typeface="ＭＳ Ｐゴシック" charset="0"/>
                <a:sym typeface="Optima" charset="0"/>
              </a:rPr>
              <a:t> </a:t>
            </a:r>
            <a:r>
              <a:rPr lang="en-US" sz="4400">
                <a:solidFill>
                  <a:srgbClr val="000000"/>
                </a:solidFill>
                <a:latin typeface="Optima" charset="0"/>
                <a:ea typeface="ＭＳ Ｐゴシック" charset="0"/>
                <a:cs typeface="ＭＳ Ｐゴシック" charset="0"/>
                <a:sym typeface="Optima" charset="0"/>
              </a:rPr>
              <a:t>on student learning</a:t>
            </a:r>
            <a:r>
              <a:rPr lang="en-US" sz="3200">
                <a:solidFill>
                  <a:srgbClr val="000000"/>
                </a:solidFill>
                <a:latin typeface="Optima" charset="0"/>
                <a:ea typeface="ＭＳ Ｐゴシック" charset="0"/>
                <a:cs typeface="ＭＳ Ｐゴシック" charset="0"/>
                <a:sym typeface="Optima" charset="0"/>
              </a:rPr>
              <a:t>, rather than an activity, assignment, or task.</a:t>
            </a:r>
          </a:p>
        </p:txBody>
      </p:sp>
    </p:spTree>
    <p:extLst>
      <p:ext uri="{BB962C8B-B14F-4D97-AF65-F5344CB8AC3E}">
        <p14:creationId xmlns:p14="http://schemas.microsoft.com/office/powerpoint/2010/main" val="161048937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84515" y="1401617"/>
            <a:ext cx="5986871" cy="4346903"/>
          </a:xfrm>
          <a:prstGeom prst="rect">
            <a:avLst/>
          </a:prstGeom>
        </p:spPr>
      </p:pic>
    </p:spTree>
    <p:extLst>
      <p:ext uri="{BB962C8B-B14F-4D97-AF65-F5344CB8AC3E}">
        <p14:creationId xmlns:p14="http://schemas.microsoft.com/office/powerpoint/2010/main" val="26913530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873"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26933937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69"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8000" y="647700"/>
            <a:ext cx="5080000" cy="676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5" name="Text Box 3"/>
          <p:cNvSpPr txBox="1">
            <a:spLocks noChangeArrowheads="1"/>
          </p:cNvSpPr>
          <p:nvPr/>
        </p:nvSpPr>
        <p:spPr bwMode="auto">
          <a:xfrm>
            <a:off x="2173288" y="212725"/>
            <a:ext cx="4371975" cy="830263"/>
          </a:xfrm>
          <a:prstGeom prst="rect">
            <a:avLst/>
          </a:prstGeom>
          <a:noFill/>
          <a:ln>
            <a:noFill/>
          </a:ln>
          <a:effectLst>
            <a:outerShdw blurRad="63500" dist="35921" dir="2700000" algn="ctr" rotWithShape="0">
              <a:srgbClr val="000000">
                <a:alpha val="74998"/>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defTabSz="914400">
              <a:defRPr/>
            </a:pPr>
            <a:r>
              <a:rPr lang="en-US" sz="4800" b="1" kern="0" dirty="0">
                <a:solidFill>
                  <a:srgbClr val="1F497D"/>
                </a:solidFill>
                <a:latin typeface="Calibri"/>
                <a:ea typeface="ＭＳ Ｐゴシック" charset="0"/>
                <a:cs typeface="ＭＳ Ｐゴシック" charset="0"/>
                <a:sym typeface="Arial"/>
              </a:rPr>
              <a:t>Three Questions</a:t>
            </a:r>
            <a:endParaRPr lang="en-US" sz="4000" b="1" kern="0" dirty="0">
              <a:solidFill>
                <a:srgbClr val="1F497D"/>
              </a:solidFill>
              <a:latin typeface="Calibri"/>
              <a:ea typeface="ＭＳ Ｐゴシック" charset="0"/>
              <a:cs typeface="ＭＳ Ｐゴシック" charset="0"/>
              <a:sym typeface="Arial"/>
            </a:endParaRPr>
          </a:p>
        </p:txBody>
      </p:sp>
      <p:sp>
        <p:nvSpPr>
          <p:cNvPr id="83971" name="TextBox 2"/>
          <p:cNvSpPr txBox="1">
            <a:spLocks noChangeArrowheads="1"/>
          </p:cNvSpPr>
          <p:nvPr/>
        </p:nvSpPr>
        <p:spPr bwMode="auto">
          <a:xfrm>
            <a:off x="3894138" y="1970088"/>
            <a:ext cx="4718050"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457200" eaLnBrk="0" hangingPunct="0">
              <a:defRPr sz="2800">
                <a:solidFill>
                  <a:srgbClr val="000000"/>
                </a:solidFill>
                <a:latin typeface="Arial" charset="0"/>
                <a:ea typeface="ヒラギノ角ゴ ProN W3" charset="0"/>
                <a:cs typeface="ヒラギノ角ゴ ProN W3" charset="0"/>
              </a:defRPr>
            </a:lvl1pPr>
            <a:lvl2pPr marL="742950" indent="-285750" defTabSz="457200" eaLnBrk="0" hangingPunct="0">
              <a:defRPr sz="2800">
                <a:solidFill>
                  <a:srgbClr val="000000"/>
                </a:solidFill>
                <a:latin typeface="Arial" charset="0"/>
                <a:ea typeface="ヒラギノ角ゴ ProN W3" charset="0"/>
                <a:cs typeface="ヒラギノ角ゴ ProN W3" charset="0"/>
              </a:defRPr>
            </a:lvl2pPr>
            <a:lvl3pPr marL="1143000" indent="-228600" defTabSz="457200" eaLnBrk="0" hangingPunct="0">
              <a:defRPr sz="2800">
                <a:solidFill>
                  <a:srgbClr val="000000"/>
                </a:solidFill>
                <a:latin typeface="Arial" charset="0"/>
                <a:ea typeface="ヒラギノ角ゴ ProN W3" charset="0"/>
                <a:cs typeface="ヒラギノ角ゴ ProN W3" charset="0"/>
              </a:defRPr>
            </a:lvl3pPr>
            <a:lvl4pPr marL="1600200" indent="-228600" defTabSz="457200" eaLnBrk="0" hangingPunct="0">
              <a:defRPr sz="2800">
                <a:solidFill>
                  <a:srgbClr val="000000"/>
                </a:solidFill>
                <a:latin typeface="Arial" charset="0"/>
                <a:ea typeface="ヒラギノ角ゴ ProN W3" charset="0"/>
                <a:cs typeface="ヒラギノ角ゴ ProN W3" charset="0"/>
              </a:defRPr>
            </a:lvl4pPr>
            <a:lvl5pPr marL="2057400" indent="-228600" defTabSz="457200" eaLnBrk="0" hangingPunct="0">
              <a:defRPr sz="2800">
                <a:solidFill>
                  <a:srgbClr val="000000"/>
                </a:solidFill>
                <a:latin typeface="Arial" charset="0"/>
                <a:ea typeface="ヒラギノ角ゴ ProN W3" charset="0"/>
                <a:cs typeface="ヒラギノ角ゴ ProN W3" charset="0"/>
              </a:defRPr>
            </a:lvl5pPr>
            <a:lvl6pPr marL="25146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6pPr>
            <a:lvl7pPr marL="29718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7pPr>
            <a:lvl8pPr marL="34290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8pPr>
            <a:lvl9pPr marL="38862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9pPr>
          </a:lstStyle>
          <a:p>
            <a:pPr eaLnBrk="1" fontAlgn="base" hangingPunct="1">
              <a:spcBef>
                <a:spcPct val="0"/>
              </a:spcBef>
              <a:spcAft>
                <a:spcPct val="0"/>
              </a:spcAft>
            </a:pPr>
            <a:r>
              <a:rPr lang="en-US" sz="3000" b="1" kern="0" smtClean="0">
                <a:ea typeface="ＭＳ Ｐゴシック" charset="0"/>
                <a:sym typeface="Arial"/>
              </a:rPr>
              <a:t>What</a:t>
            </a:r>
            <a:r>
              <a:rPr lang="en-US" sz="3000" kern="0" smtClean="0">
                <a:ea typeface="ＭＳ Ｐゴシック" charset="0"/>
                <a:sym typeface="Arial"/>
              </a:rPr>
              <a:t> am I learning today?</a:t>
            </a:r>
          </a:p>
          <a:p>
            <a:pPr eaLnBrk="1" fontAlgn="base" hangingPunct="1">
              <a:spcBef>
                <a:spcPct val="0"/>
              </a:spcBef>
              <a:spcAft>
                <a:spcPct val="0"/>
              </a:spcAft>
            </a:pPr>
            <a:endParaRPr lang="en-US" sz="1800" kern="0" smtClean="0">
              <a:latin typeface="Calibri" charset="0"/>
              <a:ea typeface="ＭＳ Ｐゴシック" charset="0"/>
              <a:cs typeface="ＭＳ Ｐゴシック" charset="0"/>
              <a:sym typeface="Arial"/>
            </a:endParaRPr>
          </a:p>
        </p:txBody>
      </p:sp>
      <p:sp>
        <p:nvSpPr>
          <p:cNvPr id="83972" name="TextBox 3"/>
          <p:cNvSpPr txBox="1">
            <a:spLocks noChangeArrowheads="1"/>
          </p:cNvSpPr>
          <p:nvPr/>
        </p:nvSpPr>
        <p:spPr bwMode="auto">
          <a:xfrm>
            <a:off x="4135438" y="3611563"/>
            <a:ext cx="4248150" cy="831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defTabSz="457200" eaLnBrk="0" hangingPunct="0">
              <a:defRPr sz="2800">
                <a:solidFill>
                  <a:srgbClr val="000000"/>
                </a:solidFill>
                <a:latin typeface="Arial" charset="0"/>
                <a:ea typeface="ヒラギノ角ゴ ProN W3" charset="0"/>
                <a:cs typeface="ヒラギノ角ゴ ProN W3" charset="0"/>
              </a:defRPr>
            </a:lvl1pPr>
            <a:lvl2pPr marL="742950" indent="-285750" defTabSz="457200" eaLnBrk="0" hangingPunct="0">
              <a:defRPr sz="2800">
                <a:solidFill>
                  <a:srgbClr val="000000"/>
                </a:solidFill>
                <a:latin typeface="Arial" charset="0"/>
                <a:ea typeface="ヒラギノ角ゴ ProN W3" charset="0"/>
                <a:cs typeface="ヒラギノ角ゴ ProN W3" charset="0"/>
              </a:defRPr>
            </a:lvl2pPr>
            <a:lvl3pPr marL="1143000" indent="-228600" defTabSz="457200" eaLnBrk="0" hangingPunct="0">
              <a:defRPr sz="2800">
                <a:solidFill>
                  <a:srgbClr val="000000"/>
                </a:solidFill>
                <a:latin typeface="Arial" charset="0"/>
                <a:ea typeface="ヒラギノ角ゴ ProN W3" charset="0"/>
                <a:cs typeface="ヒラギノ角ゴ ProN W3" charset="0"/>
              </a:defRPr>
            </a:lvl3pPr>
            <a:lvl4pPr marL="1600200" indent="-228600" defTabSz="457200" eaLnBrk="0" hangingPunct="0">
              <a:defRPr sz="2800">
                <a:solidFill>
                  <a:srgbClr val="000000"/>
                </a:solidFill>
                <a:latin typeface="Arial" charset="0"/>
                <a:ea typeface="ヒラギノ角ゴ ProN W3" charset="0"/>
                <a:cs typeface="ヒラギノ角ゴ ProN W3" charset="0"/>
              </a:defRPr>
            </a:lvl4pPr>
            <a:lvl5pPr marL="2057400" indent="-228600" defTabSz="457200" eaLnBrk="0" hangingPunct="0">
              <a:defRPr sz="2800">
                <a:solidFill>
                  <a:srgbClr val="000000"/>
                </a:solidFill>
                <a:latin typeface="Arial" charset="0"/>
                <a:ea typeface="ヒラギノ角ゴ ProN W3" charset="0"/>
                <a:cs typeface="ヒラギノ角ゴ ProN W3" charset="0"/>
              </a:defRPr>
            </a:lvl5pPr>
            <a:lvl6pPr marL="25146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6pPr>
            <a:lvl7pPr marL="29718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7pPr>
            <a:lvl8pPr marL="34290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8pPr>
            <a:lvl9pPr marL="3886200" indent="-228600" algn="ctr" eaLnBrk="0" fontAlgn="base" hangingPunct="0">
              <a:spcBef>
                <a:spcPct val="0"/>
              </a:spcBef>
              <a:spcAft>
                <a:spcPct val="0"/>
              </a:spcAft>
              <a:defRPr sz="2800">
                <a:solidFill>
                  <a:srgbClr val="000000"/>
                </a:solidFill>
                <a:latin typeface="Arial" charset="0"/>
                <a:ea typeface="ヒラギノ角ゴ ProN W3" charset="0"/>
                <a:cs typeface="ヒラギノ角ゴ ProN W3" charset="0"/>
              </a:defRPr>
            </a:lvl9pPr>
          </a:lstStyle>
          <a:p>
            <a:pPr eaLnBrk="1" fontAlgn="base" hangingPunct="1">
              <a:spcBef>
                <a:spcPct val="0"/>
              </a:spcBef>
              <a:spcAft>
                <a:spcPct val="0"/>
              </a:spcAft>
            </a:pPr>
            <a:r>
              <a:rPr lang="en-US" sz="3000" b="1" kern="0" smtClean="0">
                <a:ea typeface="ＭＳ Ｐゴシック" charset="0"/>
                <a:sym typeface="Arial"/>
              </a:rPr>
              <a:t>Why</a:t>
            </a:r>
            <a:r>
              <a:rPr lang="en-US" sz="3000" kern="0" smtClean="0">
                <a:ea typeface="ＭＳ Ｐゴシック" charset="0"/>
                <a:sym typeface="Arial"/>
              </a:rPr>
              <a:t> am I learning this?</a:t>
            </a:r>
          </a:p>
          <a:p>
            <a:pPr eaLnBrk="1" fontAlgn="base" hangingPunct="1">
              <a:spcBef>
                <a:spcPct val="0"/>
              </a:spcBef>
              <a:spcAft>
                <a:spcPct val="0"/>
              </a:spcAft>
            </a:pPr>
            <a:endParaRPr lang="en-US" sz="1800" kern="0" smtClean="0">
              <a:latin typeface="Calibri" charset="0"/>
              <a:ea typeface="ＭＳ Ｐゴシック" charset="0"/>
              <a:cs typeface="ＭＳ Ｐゴシック" charset="0"/>
              <a:sym typeface="Arial"/>
            </a:endParaRPr>
          </a:p>
        </p:txBody>
      </p:sp>
      <p:sp>
        <p:nvSpPr>
          <p:cNvPr id="13316" name="Text Box 4"/>
          <p:cNvSpPr txBox="1">
            <a:spLocks noChangeArrowheads="1"/>
          </p:cNvSpPr>
          <p:nvPr/>
        </p:nvSpPr>
        <p:spPr bwMode="auto">
          <a:xfrm>
            <a:off x="4176713" y="4608513"/>
            <a:ext cx="4206875" cy="2368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marL="457200" indent="-457200">
              <a:defRPr sz="2400">
                <a:solidFill>
                  <a:schemeClr val="tx1"/>
                </a:solidFill>
                <a:latin typeface="Optima" charset="0"/>
                <a:ea typeface="ＭＳ Ｐゴシック" charset="0"/>
                <a:cs typeface="ＭＳ Ｐゴシック" charset="0"/>
              </a:defRPr>
            </a:lvl1pPr>
            <a:lvl2pPr marL="742950" indent="-285750">
              <a:defRPr sz="2400">
                <a:solidFill>
                  <a:schemeClr val="tx1"/>
                </a:solidFill>
                <a:latin typeface="Optima" charset="0"/>
                <a:ea typeface="ＭＳ Ｐゴシック" charset="0"/>
              </a:defRPr>
            </a:lvl2pPr>
            <a:lvl3pPr marL="1143000" indent="-228600">
              <a:defRPr sz="2400">
                <a:solidFill>
                  <a:schemeClr val="tx1"/>
                </a:solidFill>
                <a:latin typeface="Optima" charset="0"/>
                <a:ea typeface="ＭＳ Ｐゴシック" charset="0"/>
              </a:defRPr>
            </a:lvl3pPr>
            <a:lvl4pPr marL="1600200" indent="-228600">
              <a:defRPr sz="2400">
                <a:solidFill>
                  <a:schemeClr val="tx1"/>
                </a:solidFill>
                <a:latin typeface="Optima" charset="0"/>
                <a:ea typeface="ＭＳ Ｐゴシック" charset="0"/>
              </a:defRPr>
            </a:lvl4pPr>
            <a:lvl5pPr marL="2057400" indent="-228600">
              <a:defRPr sz="2400">
                <a:solidFill>
                  <a:schemeClr val="tx1"/>
                </a:solidFill>
                <a:latin typeface="Optima" charset="0"/>
                <a:ea typeface="ＭＳ Ｐゴシック" charset="0"/>
              </a:defRPr>
            </a:lvl5pPr>
            <a:lvl6pPr marL="2514600" indent="-228600" eaLnBrk="0" fontAlgn="base" hangingPunct="0">
              <a:spcBef>
                <a:spcPct val="0"/>
              </a:spcBef>
              <a:spcAft>
                <a:spcPct val="0"/>
              </a:spcAft>
              <a:defRPr sz="2400">
                <a:solidFill>
                  <a:schemeClr val="tx1"/>
                </a:solidFill>
                <a:latin typeface="Optima" charset="0"/>
                <a:ea typeface="ＭＳ Ｐゴシック" charset="0"/>
              </a:defRPr>
            </a:lvl6pPr>
            <a:lvl7pPr marL="2971800" indent="-228600" eaLnBrk="0" fontAlgn="base" hangingPunct="0">
              <a:spcBef>
                <a:spcPct val="0"/>
              </a:spcBef>
              <a:spcAft>
                <a:spcPct val="0"/>
              </a:spcAft>
              <a:defRPr sz="2400">
                <a:solidFill>
                  <a:schemeClr val="tx1"/>
                </a:solidFill>
                <a:latin typeface="Optima" charset="0"/>
                <a:ea typeface="ＭＳ Ｐゴシック" charset="0"/>
              </a:defRPr>
            </a:lvl7pPr>
            <a:lvl8pPr marL="3429000" indent="-228600" eaLnBrk="0" fontAlgn="base" hangingPunct="0">
              <a:spcBef>
                <a:spcPct val="0"/>
              </a:spcBef>
              <a:spcAft>
                <a:spcPct val="0"/>
              </a:spcAft>
              <a:defRPr sz="2400">
                <a:solidFill>
                  <a:schemeClr val="tx1"/>
                </a:solidFill>
                <a:latin typeface="Optima" charset="0"/>
                <a:ea typeface="ＭＳ Ｐゴシック" charset="0"/>
              </a:defRPr>
            </a:lvl8pPr>
            <a:lvl9pPr marL="3886200" indent="-228600" eaLnBrk="0" fontAlgn="base" hangingPunct="0">
              <a:spcBef>
                <a:spcPct val="0"/>
              </a:spcBef>
              <a:spcAft>
                <a:spcPct val="0"/>
              </a:spcAft>
              <a:defRPr sz="2400">
                <a:solidFill>
                  <a:schemeClr val="tx1"/>
                </a:solidFill>
                <a:latin typeface="Optima" charset="0"/>
                <a:ea typeface="ＭＳ Ｐゴシック" charset="0"/>
              </a:defRPr>
            </a:lvl9pPr>
          </a:lstStyle>
          <a:p>
            <a:pPr marL="0" indent="0" defTabSz="914400">
              <a:defRPr/>
            </a:pPr>
            <a:endParaRPr lang="en-US" sz="4000" kern="0" dirty="0">
              <a:solidFill>
                <a:prstClr val="black"/>
              </a:solidFill>
              <a:latin typeface="Arial"/>
              <a:cs typeface="Arial"/>
              <a:sym typeface="Arial"/>
            </a:endParaRPr>
          </a:p>
          <a:p>
            <a:pPr marL="0" indent="0" defTabSz="914400">
              <a:defRPr/>
            </a:pPr>
            <a:r>
              <a:rPr lang="en-US" sz="3000" b="1" kern="0" dirty="0" smtClean="0">
                <a:solidFill>
                  <a:prstClr val="black"/>
                </a:solidFill>
                <a:latin typeface="Arial"/>
                <a:cs typeface="Arial"/>
                <a:sym typeface="Arial"/>
              </a:rPr>
              <a:t>How</a:t>
            </a:r>
            <a:r>
              <a:rPr lang="en-US" sz="3000" kern="0" dirty="0" smtClean="0">
                <a:solidFill>
                  <a:prstClr val="black"/>
                </a:solidFill>
                <a:latin typeface="Arial"/>
                <a:cs typeface="Arial"/>
                <a:sym typeface="Arial"/>
              </a:rPr>
              <a:t> will I know that I have learned it?</a:t>
            </a:r>
            <a:endParaRPr lang="en-US" sz="3000" kern="0" dirty="0">
              <a:solidFill>
                <a:prstClr val="black"/>
              </a:solidFill>
              <a:latin typeface="Arial"/>
              <a:cs typeface="Arial"/>
              <a:sym typeface="Arial"/>
            </a:endParaRPr>
          </a:p>
          <a:p>
            <a:pPr defTabSz="914400">
              <a:buFont typeface="Arial" charset="0"/>
              <a:buAutoNum type="arabicPeriod"/>
              <a:defRPr/>
            </a:pPr>
            <a:endParaRPr lang="en-US" kern="0" dirty="0">
              <a:solidFill>
                <a:prstClr val="black"/>
              </a:solidFill>
              <a:sym typeface="Arial"/>
            </a:endParaRPr>
          </a:p>
          <a:p>
            <a:pPr defTabSz="914400">
              <a:buFont typeface="Arial" charset="0"/>
              <a:buAutoNum type="arabicPeriod"/>
              <a:defRPr/>
            </a:pPr>
            <a:endParaRPr lang="en-US" kern="0" dirty="0">
              <a:solidFill>
                <a:prstClr val="black"/>
              </a:solidFill>
              <a:sym typeface="Arial"/>
            </a:endParaRPr>
          </a:p>
        </p:txBody>
      </p:sp>
      <p:sp>
        <p:nvSpPr>
          <p:cNvPr id="2" name="TextBox 1"/>
          <p:cNvSpPr txBox="1"/>
          <p:nvPr/>
        </p:nvSpPr>
        <p:spPr>
          <a:xfrm>
            <a:off x="7914123" y="6421483"/>
            <a:ext cx="698065" cy="369332"/>
          </a:xfrm>
          <a:prstGeom prst="rect">
            <a:avLst/>
          </a:prstGeom>
          <a:solidFill>
            <a:srgbClr val="FFFF00"/>
          </a:solidFill>
        </p:spPr>
        <p:txBody>
          <a:bodyPr wrap="none" rtlCol="0">
            <a:spAutoFit/>
          </a:bodyPr>
          <a:lstStyle/>
          <a:p>
            <a:r>
              <a:rPr lang="en-US" dirty="0" smtClean="0"/>
              <a:t>p. 27</a:t>
            </a:r>
            <a:endParaRPr lang="en-US" dirty="0"/>
          </a:p>
        </p:txBody>
      </p:sp>
    </p:spTree>
    <p:extLst>
      <p:ext uri="{BB962C8B-B14F-4D97-AF65-F5344CB8AC3E}">
        <p14:creationId xmlns:p14="http://schemas.microsoft.com/office/powerpoint/2010/main" val="2276461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63143" y="0"/>
            <a:ext cx="10292943" cy="6858000"/>
          </a:xfrm>
          <a:prstGeom prst="rect">
            <a:avLst/>
          </a:prstGeom>
        </p:spPr>
      </p:pic>
      <p:sp>
        <p:nvSpPr>
          <p:cNvPr id="3" name="Content Placeholder 2"/>
          <p:cNvSpPr>
            <a:spLocks noGrp="1"/>
          </p:cNvSpPr>
          <p:nvPr>
            <p:ph idx="1"/>
          </p:nvPr>
        </p:nvSpPr>
        <p:spPr>
          <a:xfrm>
            <a:off x="296555" y="398250"/>
            <a:ext cx="8847445" cy="4114800"/>
          </a:xfrm>
        </p:spPr>
        <p:txBody>
          <a:bodyPr/>
          <a:lstStyle/>
          <a:p>
            <a:r>
              <a:rPr lang="en-US" dirty="0" smtClean="0"/>
              <a:t>Teachers know what students need to learn</a:t>
            </a:r>
          </a:p>
          <a:p>
            <a:r>
              <a:rPr lang="en-US" dirty="0" smtClean="0"/>
              <a:t>Teachers communicate learning intentions to students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Teachers and students understand success criteria</a:t>
            </a:r>
          </a:p>
        </p:txBody>
      </p:sp>
    </p:spTree>
    <p:extLst>
      <p:ext uri="{BB962C8B-B14F-4D97-AF65-F5344CB8AC3E}">
        <p14:creationId xmlns:p14="http://schemas.microsoft.com/office/powerpoint/2010/main" val="15500957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389468" y="575732"/>
            <a:ext cx="8297332" cy="2431435"/>
          </a:xfrm>
          <a:prstGeom prst="rect">
            <a:avLst/>
          </a:prstGeom>
          <a:noFill/>
        </p:spPr>
        <p:txBody>
          <a:bodyPr wrap="square" rtlCol="0">
            <a:spAutoFit/>
          </a:bodyPr>
          <a:lstStyle/>
          <a:p>
            <a:r>
              <a:rPr lang="en-US" sz="3200" dirty="0">
                <a:solidFill>
                  <a:srgbClr val="FFFFFF"/>
                </a:solidFill>
                <a:latin typeface="Century Gothic"/>
                <a:ea typeface="ＭＳ Ｐゴシック"/>
                <a:cs typeface="Century Gothic"/>
                <a:sym typeface="Arial"/>
              </a:rPr>
              <a:t>Sara </a:t>
            </a:r>
            <a:r>
              <a:rPr lang="en-US" sz="4000" dirty="0">
                <a:solidFill>
                  <a:srgbClr val="FFFFFF"/>
                </a:solidFill>
                <a:latin typeface="Century Gothic"/>
                <a:ea typeface="ＭＳ Ｐゴシック"/>
                <a:cs typeface="Century Gothic"/>
                <a:sym typeface="Arial"/>
              </a:rPr>
              <a:t>explained</a:t>
            </a:r>
            <a:r>
              <a:rPr lang="en-US" sz="3200" dirty="0">
                <a:solidFill>
                  <a:srgbClr val="FFFFFF"/>
                </a:solidFill>
                <a:latin typeface="Century Gothic"/>
                <a:ea typeface="ＭＳ Ｐゴシック"/>
                <a:cs typeface="Century Gothic"/>
                <a:sym typeface="Arial"/>
              </a:rPr>
              <a:t> the writing rubric, used reasoning to </a:t>
            </a:r>
            <a:r>
              <a:rPr lang="en-US" sz="4000" dirty="0">
                <a:solidFill>
                  <a:srgbClr val="FFFFFF"/>
                </a:solidFill>
                <a:latin typeface="Century Gothic"/>
                <a:ea typeface="ＭＳ Ｐゴシック"/>
                <a:cs typeface="Century Gothic"/>
                <a:sym typeface="Arial"/>
              </a:rPr>
              <a:t>argue </a:t>
            </a:r>
            <a:r>
              <a:rPr lang="en-US" sz="3200" dirty="0">
                <a:solidFill>
                  <a:srgbClr val="FFFFFF"/>
                </a:solidFill>
                <a:latin typeface="Century Gothic"/>
                <a:ea typeface="ＭＳ Ｐゴシック"/>
                <a:cs typeface="Century Gothic"/>
                <a:sym typeface="Arial"/>
              </a:rPr>
              <a:t>her status, and </a:t>
            </a:r>
            <a:r>
              <a:rPr lang="en-US" sz="4000" dirty="0">
                <a:solidFill>
                  <a:srgbClr val="FFFFFF"/>
                </a:solidFill>
                <a:latin typeface="Century Gothic"/>
                <a:ea typeface="ＭＳ Ｐゴシック"/>
                <a:cs typeface="Century Gothic"/>
                <a:sym typeface="Arial"/>
              </a:rPr>
              <a:t>conveyed a set of experiences </a:t>
            </a:r>
            <a:r>
              <a:rPr lang="en-US" sz="3200" dirty="0">
                <a:solidFill>
                  <a:srgbClr val="FFFFFF"/>
                </a:solidFill>
                <a:latin typeface="Century Gothic"/>
                <a:ea typeface="ＭＳ Ｐゴシック"/>
                <a:cs typeface="Century Gothic"/>
                <a:sym typeface="Arial"/>
              </a:rPr>
              <a:t>about writers at each level.  </a:t>
            </a:r>
          </a:p>
        </p:txBody>
      </p:sp>
      <p:pic>
        <p:nvPicPr>
          <p:cNvPr id="3" name="Picture 2" descr="sara.tif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32248" y="3174648"/>
            <a:ext cx="4404358" cy="3292033"/>
          </a:xfrm>
          <a:prstGeom prst="rect">
            <a:avLst/>
          </a:prstGeom>
        </p:spPr>
      </p:pic>
    </p:spTree>
    <p:extLst>
      <p:ext uri="{BB962C8B-B14F-4D97-AF65-F5344CB8AC3E}">
        <p14:creationId xmlns:p14="http://schemas.microsoft.com/office/powerpoint/2010/main" val="3608890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le May 13, 10 12 01 PM.jpe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flipV="1">
            <a:off x="0" y="14430"/>
            <a:ext cx="9144000" cy="6858000"/>
          </a:xfrm>
          <a:prstGeom prst="rect">
            <a:avLst/>
          </a:prstGeom>
          <a:noFill/>
          <a:ln>
            <a:noFill/>
          </a:ln>
        </p:spPr>
      </p:pic>
      <p:sp>
        <p:nvSpPr>
          <p:cNvPr id="3" name="TextBox 2"/>
          <p:cNvSpPr txBox="1"/>
          <p:nvPr/>
        </p:nvSpPr>
        <p:spPr>
          <a:xfrm>
            <a:off x="7764012" y="6407053"/>
            <a:ext cx="650388" cy="369332"/>
          </a:xfrm>
          <a:prstGeom prst="rect">
            <a:avLst/>
          </a:prstGeom>
          <a:solidFill>
            <a:srgbClr val="FFFF00"/>
          </a:solidFill>
        </p:spPr>
        <p:txBody>
          <a:bodyPr wrap="none" rtlCol="0">
            <a:spAutoFit/>
          </a:bodyPr>
          <a:lstStyle/>
          <a:p>
            <a:r>
              <a:rPr lang="en-US" dirty="0" smtClean="0"/>
              <a:t>p. 31</a:t>
            </a:r>
            <a:endParaRPr lang="en-US" dirty="0"/>
          </a:p>
        </p:txBody>
      </p:sp>
    </p:spTree>
    <p:extLst>
      <p:ext uri="{BB962C8B-B14F-4D97-AF65-F5344CB8AC3E}">
        <p14:creationId xmlns:p14="http://schemas.microsoft.com/office/powerpoint/2010/main" val="8400365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1829190" y="3713214"/>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7" name="Isosceles Triangle 5"/>
          <p:cNvSpPr/>
          <p:nvPr/>
        </p:nvSpPr>
        <p:spPr>
          <a:xfrm>
            <a:off x="3385382" y="96098"/>
            <a:ext cx="2307759" cy="2363868"/>
          </a:xfrm>
          <a:custGeom>
            <a:avLst/>
            <a:gdLst>
              <a:gd name="connsiteX0" fmla="*/ 0 w 2858008"/>
              <a:gd name="connsiteY0" fmla="*/ 2286679 h 2286679"/>
              <a:gd name="connsiteX1" fmla="*/ 1429004 w 2858008"/>
              <a:gd name="connsiteY1" fmla="*/ 0 h 2286679"/>
              <a:gd name="connsiteX2" fmla="*/ 2858008 w 2858008"/>
              <a:gd name="connsiteY2" fmla="*/ 2286679 h 2286679"/>
              <a:gd name="connsiteX3" fmla="*/ 0 w 2858008"/>
              <a:gd name="connsiteY3" fmla="*/ 2286679 h 2286679"/>
              <a:gd name="connsiteX0" fmla="*/ 0 w 2861183"/>
              <a:gd name="connsiteY0" fmla="*/ 2296204 h 2296204"/>
              <a:gd name="connsiteX1" fmla="*/ 1432179 w 2861183"/>
              <a:gd name="connsiteY1" fmla="*/ 0 h 2296204"/>
              <a:gd name="connsiteX2" fmla="*/ 2861183 w 2861183"/>
              <a:gd name="connsiteY2" fmla="*/ 2286679 h 2296204"/>
              <a:gd name="connsiteX3" fmla="*/ 0 w 2861183"/>
              <a:gd name="connsiteY3" fmla="*/ 2296204 h 2296204"/>
              <a:gd name="connsiteX0" fmla="*/ 0 w 2873605"/>
              <a:gd name="connsiteY0" fmla="*/ 2293029 h 2293029"/>
              <a:gd name="connsiteX1" fmla="*/ 1444601 w 2873605"/>
              <a:gd name="connsiteY1" fmla="*/ 0 h 2293029"/>
              <a:gd name="connsiteX2" fmla="*/ 2873605 w 2873605"/>
              <a:gd name="connsiteY2" fmla="*/ 2286679 h 2293029"/>
              <a:gd name="connsiteX3" fmla="*/ 0 w 2873605"/>
              <a:gd name="connsiteY3" fmla="*/ 2293029 h 2293029"/>
              <a:gd name="connsiteX0" fmla="*/ 0 w 3022670"/>
              <a:gd name="connsiteY0" fmla="*/ 2276095 h 2286679"/>
              <a:gd name="connsiteX1" fmla="*/ 1593666 w 3022670"/>
              <a:gd name="connsiteY1" fmla="*/ 0 h 2286679"/>
              <a:gd name="connsiteX2" fmla="*/ 3022670 w 3022670"/>
              <a:gd name="connsiteY2" fmla="*/ 2286679 h 2286679"/>
              <a:gd name="connsiteX3" fmla="*/ 0 w 3022670"/>
              <a:gd name="connsiteY3" fmla="*/ 2276095 h 2286679"/>
              <a:gd name="connsiteX0" fmla="*/ 0 w 3043374"/>
              <a:gd name="connsiteY0" fmla="*/ 2271861 h 2286679"/>
              <a:gd name="connsiteX1" fmla="*/ 1614370 w 3043374"/>
              <a:gd name="connsiteY1" fmla="*/ 0 h 2286679"/>
              <a:gd name="connsiteX2" fmla="*/ 3043374 w 3043374"/>
              <a:gd name="connsiteY2" fmla="*/ 2286679 h 2286679"/>
              <a:gd name="connsiteX3" fmla="*/ 0 w 3043374"/>
              <a:gd name="connsiteY3" fmla="*/ 2271861 h 2286679"/>
              <a:gd name="connsiteX0" fmla="*/ 0 w 3175877"/>
              <a:gd name="connsiteY0" fmla="*/ 2271861 h 2303612"/>
              <a:gd name="connsiteX1" fmla="*/ 1614370 w 3175877"/>
              <a:gd name="connsiteY1" fmla="*/ 0 h 2303612"/>
              <a:gd name="connsiteX2" fmla="*/ 3175877 w 3175877"/>
              <a:gd name="connsiteY2" fmla="*/ 2303612 h 2303612"/>
              <a:gd name="connsiteX3" fmla="*/ 0 w 3175877"/>
              <a:gd name="connsiteY3" fmla="*/ 2271861 h 2303612"/>
              <a:gd name="connsiteX0" fmla="*/ 0 w 3175877"/>
              <a:gd name="connsiteY0" fmla="*/ 2703661 h 2735412"/>
              <a:gd name="connsiteX1" fmla="*/ 1593666 w 3175877"/>
              <a:gd name="connsiteY1" fmla="*/ 0 h 2735412"/>
              <a:gd name="connsiteX2" fmla="*/ 3175877 w 3175877"/>
              <a:gd name="connsiteY2" fmla="*/ 2735412 h 2735412"/>
              <a:gd name="connsiteX3" fmla="*/ 0 w 3175877"/>
              <a:gd name="connsiteY3" fmla="*/ 2703661 h 2735412"/>
              <a:gd name="connsiteX0" fmla="*/ 0 w 3175877"/>
              <a:gd name="connsiteY0" fmla="*/ 3330194 h 3361945"/>
              <a:gd name="connsiteX1" fmla="*/ 1593666 w 3175877"/>
              <a:gd name="connsiteY1" fmla="*/ 0 h 3361945"/>
              <a:gd name="connsiteX2" fmla="*/ 3175877 w 3175877"/>
              <a:gd name="connsiteY2" fmla="*/ 3361945 h 3361945"/>
              <a:gd name="connsiteX3" fmla="*/ 0 w 3175877"/>
              <a:gd name="connsiteY3" fmla="*/ 3330194 h 3361945"/>
              <a:gd name="connsiteX0" fmla="*/ 0 w 3192347"/>
              <a:gd name="connsiteY0" fmla="*/ 3330194 h 3361945"/>
              <a:gd name="connsiteX1" fmla="*/ 1610136 w 3192347"/>
              <a:gd name="connsiteY1" fmla="*/ 0 h 3361945"/>
              <a:gd name="connsiteX2" fmla="*/ 3192347 w 3192347"/>
              <a:gd name="connsiteY2" fmla="*/ 3361945 h 3361945"/>
              <a:gd name="connsiteX3" fmla="*/ 0 w 3192347"/>
              <a:gd name="connsiteY3" fmla="*/ 3330194 h 3361945"/>
            </a:gdLst>
            <a:ahLst/>
            <a:cxnLst>
              <a:cxn ang="0">
                <a:pos x="connsiteX0" y="connsiteY0"/>
              </a:cxn>
              <a:cxn ang="0">
                <a:pos x="connsiteX1" y="connsiteY1"/>
              </a:cxn>
              <a:cxn ang="0">
                <a:pos x="connsiteX2" y="connsiteY2"/>
              </a:cxn>
              <a:cxn ang="0">
                <a:pos x="connsiteX3" y="connsiteY3"/>
              </a:cxn>
            </a:cxnLst>
            <a:rect l="l" t="t" r="r" b="b"/>
            <a:pathLst>
              <a:path w="3192347" h="3361945">
                <a:moveTo>
                  <a:pt x="0" y="3330194"/>
                </a:moveTo>
                <a:lnTo>
                  <a:pt x="1610136" y="0"/>
                </a:lnTo>
                <a:lnTo>
                  <a:pt x="3192347" y="3361945"/>
                </a:lnTo>
                <a:lnTo>
                  <a:pt x="0" y="3330194"/>
                </a:lnTo>
                <a:close/>
              </a:path>
            </a:pathLst>
          </a:cu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wrap="none" lIns="0" tIns="32146" rIns="0" bIns="353603" rtlCol="0" anchor="b" anchorCtr="1"/>
          <a:lstStyle/>
          <a:p>
            <a:pPr algn="ctr"/>
            <a:r>
              <a:rPr lang="en-US" sz="3000" dirty="0">
                <a:solidFill>
                  <a:srgbClr val="FFFFFF"/>
                </a:solidFill>
                <a:latin typeface="Marker Felt Thin"/>
              </a:rPr>
              <a:t>Transfer</a:t>
            </a:r>
            <a:endParaRPr lang="en-US" sz="3000" dirty="0">
              <a:solidFill>
                <a:srgbClr val="FFFFFF"/>
              </a:solidFill>
              <a:latin typeface="Calibri"/>
            </a:endParaRPr>
          </a:p>
        </p:txBody>
      </p:sp>
      <p:sp>
        <p:nvSpPr>
          <p:cNvPr id="8" name="Freeform 7"/>
          <p:cNvSpPr/>
          <p:nvPr/>
        </p:nvSpPr>
        <p:spPr>
          <a:xfrm>
            <a:off x="2771407" y="2426297"/>
            <a:ext cx="3565473" cy="1294914"/>
          </a:xfrm>
          <a:custGeom>
            <a:avLst/>
            <a:gdLst>
              <a:gd name="connsiteX0" fmla="*/ 0 w 4741334"/>
              <a:gd name="connsiteY0" fmla="*/ 1676400 h 1676400"/>
              <a:gd name="connsiteX1" fmla="*/ 4741334 w 4741334"/>
              <a:gd name="connsiteY1" fmla="*/ 1667933 h 1676400"/>
              <a:gd name="connsiteX2" fmla="*/ 3725334 w 4741334"/>
              <a:gd name="connsiteY2" fmla="*/ 0 h 1676400"/>
              <a:gd name="connsiteX3" fmla="*/ 999067 w 4741334"/>
              <a:gd name="connsiteY3" fmla="*/ 16933 h 1676400"/>
              <a:gd name="connsiteX4" fmla="*/ 0 w 4741334"/>
              <a:gd name="connsiteY4" fmla="*/ 1676400 h 1676400"/>
              <a:gd name="connsiteX0" fmla="*/ 0 w 4741334"/>
              <a:gd name="connsiteY0" fmla="*/ 1676400 h 1679614"/>
              <a:gd name="connsiteX1" fmla="*/ 4741334 w 4741334"/>
              <a:gd name="connsiteY1" fmla="*/ 1679614 h 1679614"/>
              <a:gd name="connsiteX2" fmla="*/ 3725334 w 4741334"/>
              <a:gd name="connsiteY2" fmla="*/ 0 h 1679614"/>
              <a:gd name="connsiteX3" fmla="*/ 999067 w 4741334"/>
              <a:gd name="connsiteY3" fmla="*/ 16933 h 1679614"/>
              <a:gd name="connsiteX4" fmla="*/ 0 w 4741334"/>
              <a:gd name="connsiteY4" fmla="*/ 1676400 h 1679614"/>
              <a:gd name="connsiteX0" fmla="*/ 0 w 4750257"/>
              <a:gd name="connsiteY0" fmla="*/ 1676400 h 1679614"/>
              <a:gd name="connsiteX1" fmla="*/ 4750257 w 4750257"/>
              <a:gd name="connsiteY1" fmla="*/ 1679614 h 1679614"/>
              <a:gd name="connsiteX2" fmla="*/ 3725334 w 4750257"/>
              <a:gd name="connsiteY2" fmla="*/ 0 h 1679614"/>
              <a:gd name="connsiteX3" fmla="*/ 999067 w 4750257"/>
              <a:gd name="connsiteY3" fmla="*/ 16933 h 1679614"/>
              <a:gd name="connsiteX4" fmla="*/ 0 w 4750257"/>
              <a:gd name="connsiteY4" fmla="*/ 1676400 h 1679614"/>
              <a:gd name="connsiteX0" fmla="*/ 0 w 4750257"/>
              <a:gd name="connsiteY0" fmla="*/ 1699761 h 1702975"/>
              <a:gd name="connsiteX1" fmla="*/ 4750257 w 4750257"/>
              <a:gd name="connsiteY1" fmla="*/ 1702975 h 1702975"/>
              <a:gd name="connsiteX2" fmla="*/ 3725334 w 4750257"/>
              <a:gd name="connsiteY2" fmla="*/ 0 h 1702975"/>
              <a:gd name="connsiteX3" fmla="*/ 999067 w 4750257"/>
              <a:gd name="connsiteY3" fmla="*/ 40294 h 1702975"/>
              <a:gd name="connsiteX4" fmla="*/ 0 w 4750257"/>
              <a:gd name="connsiteY4" fmla="*/ 1699761 h 1702975"/>
              <a:gd name="connsiteX0" fmla="*/ 0 w 4750257"/>
              <a:gd name="connsiteY0" fmla="*/ 1682240 h 1685454"/>
              <a:gd name="connsiteX1" fmla="*/ 4750257 w 4750257"/>
              <a:gd name="connsiteY1" fmla="*/ 1685454 h 1685454"/>
              <a:gd name="connsiteX2" fmla="*/ 3713437 w 4750257"/>
              <a:gd name="connsiteY2" fmla="*/ 0 h 1685454"/>
              <a:gd name="connsiteX3" fmla="*/ 999067 w 4750257"/>
              <a:gd name="connsiteY3" fmla="*/ 22773 h 1685454"/>
              <a:gd name="connsiteX4" fmla="*/ 0 w 4750257"/>
              <a:gd name="connsiteY4" fmla="*/ 1682240 h 1685454"/>
              <a:gd name="connsiteX0" fmla="*/ 0 w 4750257"/>
              <a:gd name="connsiteY0" fmla="*/ 1690616 h 1693830"/>
              <a:gd name="connsiteX1" fmla="*/ 4750257 w 4750257"/>
              <a:gd name="connsiteY1" fmla="*/ 1693830 h 1693830"/>
              <a:gd name="connsiteX2" fmla="*/ 3713437 w 4750257"/>
              <a:gd name="connsiteY2" fmla="*/ 8376 h 1693830"/>
              <a:gd name="connsiteX3" fmla="*/ 824579 w 4750257"/>
              <a:gd name="connsiteY3" fmla="*/ 0 h 1693830"/>
              <a:gd name="connsiteX4" fmla="*/ 0 w 4750257"/>
              <a:gd name="connsiteY4" fmla="*/ 1690616 h 1693830"/>
              <a:gd name="connsiteX0" fmla="*/ 0 w 4750257"/>
              <a:gd name="connsiteY0" fmla="*/ 1713388 h 1716602"/>
              <a:gd name="connsiteX1" fmla="*/ 4750257 w 4750257"/>
              <a:gd name="connsiteY1" fmla="*/ 1716602 h 1716602"/>
              <a:gd name="connsiteX2" fmla="*/ 3903789 w 4750257"/>
              <a:gd name="connsiteY2" fmla="*/ 0 h 1716602"/>
              <a:gd name="connsiteX3" fmla="*/ 824579 w 4750257"/>
              <a:gd name="connsiteY3" fmla="*/ 22772 h 1716602"/>
              <a:gd name="connsiteX4" fmla="*/ 0 w 4750257"/>
              <a:gd name="connsiteY4" fmla="*/ 1713388 h 1716602"/>
              <a:gd name="connsiteX0" fmla="*/ 0 w 4750257"/>
              <a:gd name="connsiteY0" fmla="*/ 1690616 h 1693830"/>
              <a:gd name="connsiteX1" fmla="*/ 4750257 w 4750257"/>
              <a:gd name="connsiteY1" fmla="*/ 1693830 h 1693830"/>
              <a:gd name="connsiteX2" fmla="*/ 3887926 w 4750257"/>
              <a:gd name="connsiteY2" fmla="*/ 39524 h 1693830"/>
              <a:gd name="connsiteX3" fmla="*/ 824579 w 4750257"/>
              <a:gd name="connsiteY3" fmla="*/ 0 h 1693830"/>
              <a:gd name="connsiteX4" fmla="*/ 0 w 4750257"/>
              <a:gd name="connsiteY4" fmla="*/ 1690616 h 169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0257" h="1693830">
                <a:moveTo>
                  <a:pt x="0" y="1690616"/>
                </a:moveTo>
                <a:lnTo>
                  <a:pt x="4750257" y="1693830"/>
                </a:lnTo>
                <a:lnTo>
                  <a:pt x="3887926" y="39524"/>
                </a:lnTo>
                <a:lnTo>
                  <a:pt x="824579" y="0"/>
                </a:lnTo>
                <a:lnTo>
                  <a:pt x="0" y="1690616"/>
                </a:lnTo>
                <a:close/>
              </a:path>
            </a:pathLst>
          </a:custGeom>
          <a:gradFill flip="none" rotWithShape="1">
            <a:gsLst>
              <a:gs pos="0">
                <a:srgbClr val="0000FF"/>
              </a:gs>
              <a:gs pos="100000">
                <a:srgbClr val="008000"/>
              </a:gs>
              <a:gs pos="95000">
                <a:srgbClr val="008000"/>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lIns="64291" tIns="321457" rIns="64291" bIns="0" rtlCol="0" anchor="ctr"/>
          <a:lstStyle/>
          <a:p>
            <a:pPr algn="ctr"/>
            <a:r>
              <a:rPr lang="en-US" sz="4200" dirty="0">
                <a:solidFill>
                  <a:srgbClr val="FFFFFF"/>
                </a:solidFill>
                <a:latin typeface="Marker Felt Thin"/>
              </a:rPr>
              <a:t>Deep</a:t>
            </a:r>
            <a:endParaRPr lang="en-US" sz="4200" dirty="0">
              <a:solidFill>
                <a:srgbClr val="FFFFFF"/>
              </a:solidFill>
              <a:latin typeface="Calibri"/>
            </a:endParaRPr>
          </a:p>
        </p:txBody>
      </p:sp>
      <p:sp>
        <p:nvSpPr>
          <p:cNvPr id="6" name="TextBox 5"/>
          <p:cNvSpPr txBox="1"/>
          <p:nvPr/>
        </p:nvSpPr>
        <p:spPr>
          <a:xfrm>
            <a:off x="7481154" y="6488668"/>
            <a:ext cx="650388" cy="369332"/>
          </a:xfrm>
          <a:prstGeom prst="rect">
            <a:avLst/>
          </a:prstGeom>
          <a:solidFill>
            <a:srgbClr val="FFFF00"/>
          </a:solidFill>
        </p:spPr>
        <p:txBody>
          <a:bodyPr wrap="none" rtlCol="0">
            <a:spAutoFit/>
          </a:bodyPr>
          <a:lstStyle/>
          <a:p>
            <a:r>
              <a:rPr lang="en-US" dirty="0" smtClean="0"/>
              <a:t>p. 20</a:t>
            </a:r>
            <a:endParaRPr lang="en-US" dirty="0"/>
          </a:p>
        </p:txBody>
      </p:sp>
    </p:spTree>
    <p:extLst>
      <p:ext uri="{BB962C8B-B14F-4D97-AF65-F5344CB8AC3E}">
        <p14:creationId xmlns:p14="http://schemas.microsoft.com/office/powerpoint/2010/main" val="18485311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809728" y="3831386"/>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2" name="TextBox 1"/>
          <p:cNvSpPr txBox="1"/>
          <p:nvPr/>
        </p:nvSpPr>
        <p:spPr>
          <a:xfrm>
            <a:off x="4808121" y="4390737"/>
            <a:ext cx="4064946" cy="954107"/>
          </a:xfrm>
          <a:prstGeom prst="rect">
            <a:avLst/>
          </a:prstGeom>
          <a:noFill/>
        </p:spPr>
        <p:txBody>
          <a:bodyPr wrap="square" rtlCol="0">
            <a:spAutoFit/>
          </a:bodyPr>
          <a:lstStyle/>
          <a:p>
            <a:r>
              <a:rPr lang="en-US" sz="2800" dirty="0">
                <a:solidFill>
                  <a:prstClr val="white"/>
                </a:solidFill>
                <a:latin typeface="Calibri"/>
              </a:rPr>
              <a:t>Skill and Concept Development</a:t>
            </a:r>
          </a:p>
        </p:txBody>
      </p:sp>
      <p:sp>
        <p:nvSpPr>
          <p:cNvPr id="6" name="Right Arrow 5"/>
          <p:cNvSpPr/>
          <p:nvPr/>
        </p:nvSpPr>
        <p:spPr>
          <a:xfrm>
            <a:off x="3706276" y="4429325"/>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7" name="TextBox 6"/>
          <p:cNvSpPr txBox="1"/>
          <p:nvPr/>
        </p:nvSpPr>
        <p:spPr>
          <a:xfrm>
            <a:off x="7481154" y="6488668"/>
            <a:ext cx="650388" cy="369332"/>
          </a:xfrm>
          <a:prstGeom prst="rect">
            <a:avLst/>
          </a:prstGeom>
          <a:solidFill>
            <a:srgbClr val="FFFF00"/>
          </a:solidFill>
        </p:spPr>
        <p:txBody>
          <a:bodyPr wrap="none" rtlCol="0">
            <a:spAutoFit/>
          </a:bodyPr>
          <a:lstStyle/>
          <a:p>
            <a:r>
              <a:rPr lang="en-US" dirty="0" smtClean="0"/>
              <a:t>p. 20</a:t>
            </a:r>
            <a:endParaRPr lang="en-US" dirty="0"/>
          </a:p>
        </p:txBody>
      </p:sp>
    </p:spTree>
    <p:extLst>
      <p:ext uri="{BB962C8B-B14F-4D97-AF65-F5344CB8AC3E}">
        <p14:creationId xmlns:p14="http://schemas.microsoft.com/office/powerpoint/2010/main" val="26250319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descr="9780415690157.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29200" y="1703146"/>
            <a:ext cx="3124200" cy="4469054"/>
          </a:xfrm>
          <a:prstGeom prst="rect">
            <a:avLst/>
          </a:prstGeom>
        </p:spPr>
      </p:pic>
      <p:pic>
        <p:nvPicPr>
          <p:cNvPr id="3" name="Picture 2" descr="visible-learning-250w.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9200" y="685800"/>
            <a:ext cx="3175000" cy="4546600"/>
          </a:xfrm>
          <a:prstGeom prst="rect">
            <a:avLst/>
          </a:prstGeom>
        </p:spPr>
      </p:pic>
    </p:spTree>
    <p:extLst>
      <p:ext uri="{BB962C8B-B14F-4D97-AF65-F5344CB8AC3E}">
        <p14:creationId xmlns:p14="http://schemas.microsoft.com/office/powerpoint/2010/main" val="2969723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809728" y="3831386"/>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8" name="Freeform 7"/>
          <p:cNvSpPr/>
          <p:nvPr/>
        </p:nvSpPr>
        <p:spPr>
          <a:xfrm>
            <a:off x="151877" y="2550047"/>
            <a:ext cx="3565473" cy="1294914"/>
          </a:xfrm>
          <a:custGeom>
            <a:avLst/>
            <a:gdLst>
              <a:gd name="connsiteX0" fmla="*/ 0 w 4741334"/>
              <a:gd name="connsiteY0" fmla="*/ 1676400 h 1676400"/>
              <a:gd name="connsiteX1" fmla="*/ 4741334 w 4741334"/>
              <a:gd name="connsiteY1" fmla="*/ 1667933 h 1676400"/>
              <a:gd name="connsiteX2" fmla="*/ 3725334 w 4741334"/>
              <a:gd name="connsiteY2" fmla="*/ 0 h 1676400"/>
              <a:gd name="connsiteX3" fmla="*/ 999067 w 4741334"/>
              <a:gd name="connsiteY3" fmla="*/ 16933 h 1676400"/>
              <a:gd name="connsiteX4" fmla="*/ 0 w 4741334"/>
              <a:gd name="connsiteY4" fmla="*/ 1676400 h 1676400"/>
              <a:gd name="connsiteX0" fmla="*/ 0 w 4741334"/>
              <a:gd name="connsiteY0" fmla="*/ 1676400 h 1679614"/>
              <a:gd name="connsiteX1" fmla="*/ 4741334 w 4741334"/>
              <a:gd name="connsiteY1" fmla="*/ 1679614 h 1679614"/>
              <a:gd name="connsiteX2" fmla="*/ 3725334 w 4741334"/>
              <a:gd name="connsiteY2" fmla="*/ 0 h 1679614"/>
              <a:gd name="connsiteX3" fmla="*/ 999067 w 4741334"/>
              <a:gd name="connsiteY3" fmla="*/ 16933 h 1679614"/>
              <a:gd name="connsiteX4" fmla="*/ 0 w 4741334"/>
              <a:gd name="connsiteY4" fmla="*/ 1676400 h 1679614"/>
              <a:gd name="connsiteX0" fmla="*/ 0 w 4750257"/>
              <a:gd name="connsiteY0" fmla="*/ 1676400 h 1679614"/>
              <a:gd name="connsiteX1" fmla="*/ 4750257 w 4750257"/>
              <a:gd name="connsiteY1" fmla="*/ 1679614 h 1679614"/>
              <a:gd name="connsiteX2" fmla="*/ 3725334 w 4750257"/>
              <a:gd name="connsiteY2" fmla="*/ 0 h 1679614"/>
              <a:gd name="connsiteX3" fmla="*/ 999067 w 4750257"/>
              <a:gd name="connsiteY3" fmla="*/ 16933 h 1679614"/>
              <a:gd name="connsiteX4" fmla="*/ 0 w 4750257"/>
              <a:gd name="connsiteY4" fmla="*/ 1676400 h 1679614"/>
              <a:gd name="connsiteX0" fmla="*/ 0 w 4750257"/>
              <a:gd name="connsiteY0" fmla="*/ 1699761 h 1702975"/>
              <a:gd name="connsiteX1" fmla="*/ 4750257 w 4750257"/>
              <a:gd name="connsiteY1" fmla="*/ 1702975 h 1702975"/>
              <a:gd name="connsiteX2" fmla="*/ 3725334 w 4750257"/>
              <a:gd name="connsiteY2" fmla="*/ 0 h 1702975"/>
              <a:gd name="connsiteX3" fmla="*/ 999067 w 4750257"/>
              <a:gd name="connsiteY3" fmla="*/ 40294 h 1702975"/>
              <a:gd name="connsiteX4" fmla="*/ 0 w 4750257"/>
              <a:gd name="connsiteY4" fmla="*/ 1699761 h 1702975"/>
              <a:gd name="connsiteX0" fmla="*/ 0 w 4750257"/>
              <a:gd name="connsiteY0" fmla="*/ 1682240 h 1685454"/>
              <a:gd name="connsiteX1" fmla="*/ 4750257 w 4750257"/>
              <a:gd name="connsiteY1" fmla="*/ 1685454 h 1685454"/>
              <a:gd name="connsiteX2" fmla="*/ 3713437 w 4750257"/>
              <a:gd name="connsiteY2" fmla="*/ 0 h 1685454"/>
              <a:gd name="connsiteX3" fmla="*/ 999067 w 4750257"/>
              <a:gd name="connsiteY3" fmla="*/ 22773 h 1685454"/>
              <a:gd name="connsiteX4" fmla="*/ 0 w 4750257"/>
              <a:gd name="connsiteY4" fmla="*/ 1682240 h 1685454"/>
              <a:gd name="connsiteX0" fmla="*/ 0 w 4750257"/>
              <a:gd name="connsiteY0" fmla="*/ 1690616 h 1693830"/>
              <a:gd name="connsiteX1" fmla="*/ 4750257 w 4750257"/>
              <a:gd name="connsiteY1" fmla="*/ 1693830 h 1693830"/>
              <a:gd name="connsiteX2" fmla="*/ 3713437 w 4750257"/>
              <a:gd name="connsiteY2" fmla="*/ 8376 h 1693830"/>
              <a:gd name="connsiteX3" fmla="*/ 824579 w 4750257"/>
              <a:gd name="connsiteY3" fmla="*/ 0 h 1693830"/>
              <a:gd name="connsiteX4" fmla="*/ 0 w 4750257"/>
              <a:gd name="connsiteY4" fmla="*/ 1690616 h 1693830"/>
              <a:gd name="connsiteX0" fmla="*/ 0 w 4750257"/>
              <a:gd name="connsiteY0" fmla="*/ 1713388 h 1716602"/>
              <a:gd name="connsiteX1" fmla="*/ 4750257 w 4750257"/>
              <a:gd name="connsiteY1" fmla="*/ 1716602 h 1716602"/>
              <a:gd name="connsiteX2" fmla="*/ 3903789 w 4750257"/>
              <a:gd name="connsiteY2" fmla="*/ 0 h 1716602"/>
              <a:gd name="connsiteX3" fmla="*/ 824579 w 4750257"/>
              <a:gd name="connsiteY3" fmla="*/ 22772 h 1716602"/>
              <a:gd name="connsiteX4" fmla="*/ 0 w 4750257"/>
              <a:gd name="connsiteY4" fmla="*/ 1713388 h 1716602"/>
              <a:gd name="connsiteX0" fmla="*/ 0 w 4750257"/>
              <a:gd name="connsiteY0" fmla="*/ 1690616 h 1693830"/>
              <a:gd name="connsiteX1" fmla="*/ 4750257 w 4750257"/>
              <a:gd name="connsiteY1" fmla="*/ 1693830 h 1693830"/>
              <a:gd name="connsiteX2" fmla="*/ 3887926 w 4750257"/>
              <a:gd name="connsiteY2" fmla="*/ 39524 h 1693830"/>
              <a:gd name="connsiteX3" fmla="*/ 824579 w 4750257"/>
              <a:gd name="connsiteY3" fmla="*/ 0 h 1693830"/>
              <a:gd name="connsiteX4" fmla="*/ 0 w 4750257"/>
              <a:gd name="connsiteY4" fmla="*/ 1690616 h 169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0257" h="1693830">
                <a:moveTo>
                  <a:pt x="0" y="1690616"/>
                </a:moveTo>
                <a:lnTo>
                  <a:pt x="4750257" y="1693830"/>
                </a:lnTo>
                <a:lnTo>
                  <a:pt x="3887926" y="39524"/>
                </a:lnTo>
                <a:lnTo>
                  <a:pt x="824579" y="0"/>
                </a:lnTo>
                <a:lnTo>
                  <a:pt x="0" y="1690616"/>
                </a:lnTo>
                <a:close/>
              </a:path>
            </a:pathLst>
          </a:custGeom>
          <a:gradFill flip="none" rotWithShape="1">
            <a:gsLst>
              <a:gs pos="0">
                <a:srgbClr val="0000FF"/>
              </a:gs>
              <a:gs pos="100000">
                <a:srgbClr val="008000"/>
              </a:gs>
              <a:gs pos="95000">
                <a:srgbClr val="008000"/>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lIns="64291" tIns="321457" rIns="64291" bIns="0" rtlCol="0" anchor="ctr"/>
          <a:lstStyle/>
          <a:p>
            <a:pPr algn="ctr"/>
            <a:r>
              <a:rPr lang="en-US" sz="4200" dirty="0">
                <a:solidFill>
                  <a:srgbClr val="FFFFFF"/>
                </a:solidFill>
                <a:latin typeface="Marker Felt Thin"/>
              </a:rPr>
              <a:t>Deep</a:t>
            </a:r>
            <a:endParaRPr lang="en-US" sz="4200" dirty="0">
              <a:solidFill>
                <a:srgbClr val="FFFFFF"/>
              </a:solidFill>
              <a:latin typeface="Calibri"/>
            </a:endParaRPr>
          </a:p>
        </p:txBody>
      </p:sp>
      <p:sp>
        <p:nvSpPr>
          <p:cNvPr id="2" name="TextBox 1"/>
          <p:cNvSpPr txBox="1"/>
          <p:nvPr/>
        </p:nvSpPr>
        <p:spPr>
          <a:xfrm>
            <a:off x="4808121" y="4390737"/>
            <a:ext cx="3573879" cy="954107"/>
          </a:xfrm>
          <a:prstGeom prst="rect">
            <a:avLst/>
          </a:prstGeom>
          <a:noFill/>
        </p:spPr>
        <p:txBody>
          <a:bodyPr wrap="square" rtlCol="0">
            <a:spAutoFit/>
          </a:bodyPr>
          <a:lstStyle/>
          <a:p>
            <a:r>
              <a:rPr lang="en-US" sz="2800" dirty="0">
                <a:solidFill>
                  <a:prstClr val="white"/>
                </a:solidFill>
                <a:latin typeface="Calibri"/>
              </a:rPr>
              <a:t>Skill and Concept Development</a:t>
            </a:r>
          </a:p>
        </p:txBody>
      </p:sp>
      <p:sp>
        <p:nvSpPr>
          <p:cNvPr id="3" name="TextBox 2"/>
          <p:cNvSpPr txBox="1"/>
          <p:nvPr/>
        </p:nvSpPr>
        <p:spPr>
          <a:xfrm>
            <a:off x="4640178" y="2459966"/>
            <a:ext cx="4233145" cy="1384995"/>
          </a:xfrm>
          <a:prstGeom prst="rect">
            <a:avLst/>
          </a:prstGeom>
          <a:noFill/>
        </p:spPr>
        <p:txBody>
          <a:bodyPr wrap="square" rtlCol="0">
            <a:spAutoFit/>
          </a:bodyPr>
          <a:lstStyle/>
          <a:p>
            <a:r>
              <a:rPr lang="en-US" sz="2800" dirty="0">
                <a:solidFill>
                  <a:srgbClr val="FFFFFF"/>
                </a:solidFill>
                <a:latin typeface="Calibri"/>
              </a:rPr>
              <a:t>Connections, relationships and schema to organize skills and concepts</a:t>
            </a:r>
          </a:p>
        </p:txBody>
      </p:sp>
      <p:sp>
        <p:nvSpPr>
          <p:cNvPr id="6" name="Right Arrow 5"/>
          <p:cNvSpPr/>
          <p:nvPr/>
        </p:nvSpPr>
        <p:spPr>
          <a:xfrm>
            <a:off x="3706276" y="4429325"/>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12" name="Right Arrow 11"/>
          <p:cNvSpPr/>
          <p:nvPr/>
        </p:nvSpPr>
        <p:spPr>
          <a:xfrm>
            <a:off x="3217072" y="2944084"/>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9" name="TextBox 8"/>
          <p:cNvSpPr txBox="1"/>
          <p:nvPr/>
        </p:nvSpPr>
        <p:spPr>
          <a:xfrm>
            <a:off x="7481154" y="6488668"/>
            <a:ext cx="650388" cy="369332"/>
          </a:xfrm>
          <a:prstGeom prst="rect">
            <a:avLst/>
          </a:prstGeom>
          <a:solidFill>
            <a:srgbClr val="FFFF00"/>
          </a:solidFill>
        </p:spPr>
        <p:txBody>
          <a:bodyPr wrap="none" rtlCol="0">
            <a:spAutoFit/>
          </a:bodyPr>
          <a:lstStyle/>
          <a:p>
            <a:r>
              <a:rPr lang="en-US" dirty="0" smtClean="0"/>
              <a:t>p. 20</a:t>
            </a:r>
            <a:endParaRPr lang="en-US" dirty="0"/>
          </a:p>
        </p:txBody>
      </p:sp>
    </p:spTree>
    <p:extLst>
      <p:ext uri="{BB962C8B-B14F-4D97-AF65-F5344CB8AC3E}">
        <p14:creationId xmlns:p14="http://schemas.microsoft.com/office/powerpoint/2010/main" val="7777070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809728" y="3831386"/>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7" name="Isosceles Triangle 5"/>
          <p:cNvSpPr/>
          <p:nvPr/>
        </p:nvSpPr>
        <p:spPr>
          <a:xfrm>
            <a:off x="786849" y="186179"/>
            <a:ext cx="2307759" cy="2363868"/>
          </a:xfrm>
          <a:custGeom>
            <a:avLst/>
            <a:gdLst>
              <a:gd name="connsiteX0" fmla="*/ 0 w 2858008"/>
              <a:gd name="connsiteY0" fmla="*/ 2286679 h 2286679"/>
              <a:gd name="connsiteX1" fmla="*/ 1429004 w 2858008"/>
              <a:gd name="connsiteY1" fmla="*/ 0 h 2286679"/>
              <a:gd name="connsiteX2" fmla="*/ 2858008 w 2858008"/>
              <a:gd name="connsiteY2" fmla="*/ 2286679 h 2286679"/>
              <a:gd name="connsiteX3" fmla="*/ 0 w 2858008"/>
              <a:gd name="connsiteY3" fmla="*/ 2286679 h 2286679"/>
              <a:gd name="connsiteX0" fmla="*/ 0 w 2861183"/>
              <a:gd name="connsiteY0" fmla="*/ 2296204 h 2296204"/>
              <a:gd name="connsiteX1" fmla="*/ 1432179 w 2861183"/>
              <a:gd name="connsiteY1" fmla="*/ 0 h 2296204"/>
              <a:gd name="connsiteX2" fmla="*/ 2861183 w 2861183"/>
              <a:gd name="connsiteY2" fmla="*/ 2286679 h 2296204"/>
              <a:gd name="connsiteX3" fmla="*/ 0 w 2861183"/>
              <a:gd name="connsiteY3" fmla="*/ 2296204 h 2296204"/>
              <a:gd name="connsiteX0" fmla="*/ 0 w 2873605"/>
              <a:gd name="connsiteY0" fmla="*/ 2293029 h 2293029"/>
              <a:gd name="connsiteX1" fmla="*/ 1444601 w 2873605"/>
              <a:gd name="connsiteY1" fmla="*/ 0 h 2293029"/>
              <a:gd name="connsiteX2" fmla="*/ 2873605 w 2873605"/>
              <a:gd name="connsiteY2" fmla="*/ 2286679 h 2293029"/>
              <a:gd name="connsiteX3" fmla="*/ 0 w 2873605"/>
              <a:gd name="connsiteY3" fmla="*/ 2293029 h 2293029"/>
              <a:gd name="connsiteX0" fmla="*/ 0 w 3022670"/>
              <a:gd name="connsiteY0" fmla="*/ 2276095 h 2286679"/>
              <a:gd name="connsiteX1" fmla="*/ 1593666 w 3022670"/>
              <a:gd name="connsiteY1" fmla="*/ 0 h 2286679"/>
              <a:gd name="connsiteX2" fmla="*/ 3022670 w 3022670"/>
              <a:gd name="connsiteY2" fmla="*/ 2286679 h 2286679"/>
              <a:gd name="connsiteX3" fmla="*/ 0 w 3022670"/>
              <a:gd name="connsiteY3" fmla="*/ 2276095 h 2286679"/>
              <a:gd name="connsiteX0" fmla="*/ 0 w 3043374"/>
              <a:gd name="connsiteY0" fmla="*/ 2271861 h 2286679"/>
              <a:gd name="connsiteX1" fmla="*/ 1614370 w 3043374"/>
              <a:gd name="connsiteY1" fmla="*/ 0 h 2286679"/>
              <a:gd name="connsiteX2" fmla="*/ 3043374 w 3043374"/>
              <a:gd name="connsiteY2" fmla="*/ 2286679 h 2286679"/>
              <a:gd name="connsiteX3" fmla="*/ 0 w 3043374"/>
              <a:gd name="connsiteY3" fmla="*/ 2271861 h 2286679"/>
              <a:gd name="connsiteX0" fmla="*/ 0 w 3175877"/>
              <a:gd name="connsiteY0" fmla="*/ 2271861 h 2303612"/>
              <a:gd name="connsiteX1" fmla="*/ 1614370 w 3175877"/>
              <a:gd name="connsiteY1" fmla="*/ 0 h 2303612"/>
              <a:gd name="connsiteX2" fmla="*/ 3175877 w 3175877"/>
              <a:gd name="connsiteY2" fmla="*/ 2303612 h 2303612"/>
              <a:gd name="connsiteX3" fmla="*/ 0 w 3175877"/>
              <a:gd name="connsiteY3" fmla="*/ 2271861 h 2303612"/>
              <a:gd name="connsiteX0" fmla="*/ 0 w 3175877"/>
              <a:gd name="connsiteY0" fmla="*/ 2703661 h 2735412"/>
              <a:gd name="connsiteX1" fmla="*/ 1593666 w 3175877"/>
              <a:gd name="connsiteY1" fmla="*/ 0 h 2735412"/>
              <a:gd name="connsiteX2" fmla="*/ 3175877 w 3175877"/>
              <a:gd name="connsiteY2" fmla="*/ 2735412 h 2735412"/>
              <a:gd name="connsiteX3" fmla="*/ 0 w 3175877"/>
              <a:gd name="connsiteY3" fmla="*/ 2703661 h 2735412"/>
              <a:gd name="connsiteX0" fmla="*/ 0 w 3175877"/>
              <a:gd name="connsiteY0" fmla="*/ 3330194 h 3361945"/>
              <a:gd name="connsiteX1" fmla="*/ 1593666 w 3175877"/>
              <a:gd name="connsiteY1" fmla="*/ 0 h 3361945"/>
              <a:gd name="connsiteX2" fmla="*/ 3175877 w 3175877"/>
              <a:gd name="connsiteY2" fmla="*/ 3361945 h 3361945"/>
              <a:gd name="connsiteX3" fmla="*/ 0 w 3175877"/>
              <a:gd name="connsiteY3" fmla="*/ 3330194 h 3361945"/>
              <a:gd name="connsiteX0" fmla="*/ 0 w 3192347"/>
              <a:gd name="connsiteY0" fmla="*/ 3330194 h 3361945"/>
              <a:gd name="connsiteX1" fmla="*/ 1610136 w 3192347"/>
              <a:gd name="connsiteY1" fmla="*/ 0 h 3361945"/>
              <a:gd name="connsiteX2" fmla="*/ 3192347 w 3192347"/>
              <a:gd name="connsiteY2" fmla="*/ 3361945 h 3361945"/>
              <a:gd name="connsiteX3" fmla="*/ 0 w 3192347"/>
              <a:gd name="connsiteY3" fmla="*/ 3330194 h 3361945"/>
            </a:gdLst>
            <a:ahLst/>
            <a:cxnLst>
              <a:cxn ang="0">
                <a:pos x="connsiteX0" y="connsiteY0"/>
              </a:cxn>
              <a:cxn ang="0">
                <a:pos x="connsiteX1" y="connsiteY1"/>
              </a:cxn>
              <a:cxn ang="0">
                <a:pos x="connsiteX2" y="connsiteY2"/>
              </a:cxn>
              <a:cxn ang="0">
                <a:pos x="connsiteX3" y="connsiteY3"/>
              </a:cxn>
            </a:cxnLst>
            <a:rect l="l" t="t" r="r" b="b"/>
            <a:pathLst>
              <a:path w="3192347" h="3361945">
                <a:moveTo>
                  <a:pt x="0" y="3330194"/>
                </a:moveTo>
                <a:lnTo>
                  <a:pt x="1610136" y="0"/>
                </a:lnTo>
                <a:lnTo>
                  <a:pt x="3192347" y="3361945"/>
                </a:lnTo>
                <a:lnTo>
                  <a:pt x="0" y="3330194"/>
                </a:lnTo>
                <a:close/>
              </a:path>
            </a:pathLst>
          </a:cu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wrap="none" lIns="0" tIns="32146" rIns="0" bIns="353603" rtlCol="0" anchor="b" anchorCtr="1"/>
          <a:lstStyle/>
          <a:p>
            <a:pPr algn="ctr"/>
            <a:r>
              <a:rPr lang="en-US" sz="3000" dirty="0">
                <a:solidFill>
                  <a:srgbClr val="FFFFFF"/>
                </a:solidFill>
                <a:latin typeface="Marker Felt Thin"/>
              </a:rPr>
              <a:t>Transfer</a:t>
            </a:r>
            <a:endParaRPr lang="en-US" sz="3000" dirty="0">
              <a:solidFill>
                <a:srgbClr val="FFFFFF"/>
              </a:solidFill>
              <a:latin typeface="Calibri"/>
            </a:endParaRPr>
          </a:p>
        </p:txBody>
      </p:sp>
      <p:sp>
        <p:nvSpPr>
          <p:cNvPr id="8" name="Freeform 7"/>
          <p:cNvSpPr/>
          <p:nvPr/>
        </p:nvSpPr>
        <p:spPr>
          <a:xfrm>
            <a:off x="151877" y="2550047"/>
            <a:ext cx="3565473" cy="1294914"/>
          </a:xfrm>
          <a:custGeom>
            <a:avLst/>
            <a:gdLst>
              <a:gd name="connsiteX0" fmla="*/ 0 w 4741334"/>
              <a:gd name="connsiteY0" fmla="*/ 1676400 h 1676400"/>
              <a:gd name="connsiteX1" fmla="*/ 4741334 w 4741334"/>
              <a:gd name="connsiteY1" fmla="*/ 1667933 h 1676400"/>
              <a:gd name="connsiteX2" fmla="*/ 3725334 w 4741334"/>
              <a:gd name="connsiteY2" fmla="*/ 0 h 1676400"/>
              <a:gd name="connsiteX3" fmla="*/ 999067 w 4741334"/>
              <a:gd name="connsiteY3" fmla="*/ 16933 h 1676400"/>
              <a:gd name="connsiteX4" fmla="*/ 0 w 4741334"/>
              <a:gd name="connsiteY4" fmla="*/ 1676400 h 1676400"/>
              <a:gd name="connsiteX0" fmla="*/ 0 w 4741334"/>
              <a:gd name="connsiteY0" fmla="*/ 1676400 h 1679614"/>
              <a:gd name="connsiteX1" fmla="*/ 4741334 w 4741334"/>
              <a:gd name="connsiteY1" fmla="*/ 1679614 h 1679614"/>
              <a:gd name="connsiteX2" fmla="*/ 3725334 w 4741334"/>
              <a:gd name="connsiteY2" fmla="*/ 0 h 1679614"/>
              <a:gd name="connsiteX3" fmla="*/ 999067 w 4741334"/>
              <a:gd name="connsiteY3" fmla="*/ 16933 h 1679614"/>
              <a:gd name="connsiteX4" fmla="*/ 0 w 4741334"/>
              <a:gd name="connsiteY4" fmla="*/ 1676400 h 1679614"/>
              <a:gd name="connsiteX0" fmla="*/ 0 w 4750257"/>
              <a:gd name="connsiteY0" fmla="*/ 1676400 h 1679614"/>
              <a:gd name="connsiteX1" fmla="*/ 4750257 w 4750257"/>
              <a:gd name="connsiteY1" fmla="*/ 1679614 h 1679614"/>
              <a:gd name="connsiteX2" fmla="*/ 3725334 w 4750257"/>
              <a:gd name="connsiteY2" fmla="*/ 0 h 1679614"/>
              <a:gd name="connsiteX3" fmla="*/ 999067 w 4750257"/>
              <a:gd name="connsiteY3" fmla="*/ 16933 h 1679614"/>
              <a:gd name="connsiteX4" fmla="*/ 0 w 4750257"/>
              <a:gd name="connsiteY4" fmla="*/ 1676400 h 1679614"/>
              <a:gd name="connsiteX0" fmla="*/ 0 w 4750257"/>
              <a:gd name="connsiteY0" fmla="*/ 1699761 h 1702975"/>
              <a:gd name="connsiteX1" fmla="*/ 4750257 w 4750257"/>
              <a:gd name="connsiteY1" fmla="*/ 1702975 h 1702975"/>
              <a:gd name="connsiteX2" fmla="*/ 3725334 w 4750257"/>
              <a:gd name="connsiteY2" fmla="*/ 0 h 1702975"/>
              <a:gd name="connsiteX3" fmla="*/ 999067 w 4750257"/>
              <a:gd name="connsiteY3" fmla="*/ 40294 h 1702975"/>
              <a:gd name="connsiteX4" fmla="*/ 0 w 4750257"/>
              <a:gd name="connsiteY4" fmla="*/ 1699761 h 1702975"/>
              <a:gd name="connsiteX0" fmla="*/ 0 w 4750257"/>
              <a:gd name="connsiteY0" fmla="*/ 1682240 h 1685454"/>
              <a:gd name="connsiteX1" fmla="*/ 4750257 w 4750257"/>
              <a:gd name="connsiteY1" fmla="*/ 1685454 h 1685454"/>
              <a:gd name="connsiteX2" fmla="*/ 3713437 w 4750257"/>
              <a:gd name="connsiteY2" fmla="*/ 0 h 1685454"/>
              <a:gd name="connsiteX3" fmla="*/ 999067 w 4750257"/>
              <a:gd name="connsiteY3" fmla="*/ 22773 h 1685454"/>
              <a:gd name="connsiteX4" fmla="*/ 0 w 4750257"/>
              <a:gd name="connsiteY4" fmla="*/ 1682240 h 1685454"/>
              <a:gd name="connsiteX0" fmla="*/ 0 w 4750257"/>
              <a:gd name="connsiteY0" fmla="*/ 1690616 h 1693830"/>
              <a:gd name="connsiteX1" fmla="*/ 4750257 w 4750257"/>
              <a:gd name="connsiteY1" fmla="*/ 1693830 h 1693830"/>
              <a:gd name="connsiteX2" fmla="*/ 3713437 w 4750257"/>
              <a:gd name="connsiteY2" fmla="*/ 8376 h 1693830"/>
              <a:gd name="connsiteX3" fmla="*/ 824579 w 4750257"/>
              <a:gd name="connsiteY3" fmla="*/ 0 h 1693830"/>
              <a:gd name="connsiteX4" fmla="*/ 0 w 4750257"/>
              <a:gd name="connsiteY4" fmla="*/ 1690616 h 1693830"/>
              <a:gd name="connsiteX0" fmla="*/ 0 w 4750257"/>
              <a:gd name="connsiteY0" fmla="*/ 1713388 h 1716602"/>
              <a:gd name="connsiteX1" fmla="*/ 4750257 w 4750257"/>
              <a:gd name="connsiteY1" fmla="*/ 1716602 h 1716602"/>
              <a:gd name="connsiteX2" fmla="*/ 3903789 w 4750257"/>
              <a:gd name="connsiteY2" fmla="*/ 0 h 1716602"/>
              <a:gd name="connsiteX3" fmla="*/ 824579 w 4750257"/>
              <a:gd name="connsiteY3" fmla="*/ 22772 h 1716602"/>
              <a:gd name="connsiteX4" fmla="*/ 0 w 4750257"/>
              <a:gd name="connsiteY4" fmla="*/ 1713388 h 1716602"/>
              <a:gd name="connsiteX0" fmla="*/ 0 w 4750257"/>
              <a:gd name="connsiteY0" fmla="*/ 1690616 h 1693830"/>
              <a:gd name="connsiteX1" fmla="*/ 4750257 w 4750257"/>
              <a:gd name="connsiteY1" fmla="*/ 1693830 h 1693830"/>
              <a:gd name="connsiteX2" fmla="*/ 3887926 w 4750257"/>
              <a:gd name="connsiteY2" fmla="*/ 39524 h 1693830"/>
              <a:gd name="connsiteX3" fmla="*/ 824579 w 4750257"/>
              <a:gd name="connsiteY3" fmla="*/ 0 h 1693830"/>
              <a:gd name="connsiteX4" fmla="*/ 0 w 4750257"/>
              <a:gd name="connsiteY4" fmla="*/ 1690616 h 169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0257" h="1693830">
                <a:moveTo>
                  <a:pt x="0" y="1690616"/>
                </a:moveTo>
                <a:lnTo>
                  <a:pt x="4750257" y="1693830"/>
                </a:lnTo>
                <a:lnTo>
                  <a:pt x="3887926" y="39524"/>
                </a:lnTo>
                <a:lnTo>
                  <a:pt x="824579" y="0"/>
                </a:lnTo>
                <a:lnTo>
                  <a:pt x="0" y="1690616"/>
                </a:lnTo>
                <a:close/>
              </a:path>
            </a:pathLst>
          </a:custGeom>
          <a:gradFill flip="none" rotWithShape="1">
            <a:gsLst>
              <a:gs pos="0">
                <a:srgbClr val="0000FF"/>
              </a:gs>
              <a:gs pos="100000">
                <a:srgbClr val="008000"/>
              </a:gs>
              <a:gs pos="95000">
                <a:srgbClr val="008000"/>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lIns="64291" tIns="321457" rIns="64291" bIns="0" rtlCol="0" anchor="ctr"/>
          <a:lstStyle/>
          <a:p>
            <a:pPr algn="ctr"/>
            <a:r>
              <a:rPr lang="en-US" sz="4200" dirty="0">
                <a:solidFill>
                  <a:srgbClr val="FFFFFF"/>
                </a:solidFill>
                <a:latin typeface="Marker Felt Thin"/>
              </a:rPr>
              <a:t>Deep</a:t>
            </a:r>
            <a:endParaRPr lang="en-US" sz="4200" dirty="0">
              <a:solidFill>
                <a:srgbClr val="FFFFFF"/>
              </a:solidFill>
              <a:latin typeface="Calibri"/>
            </a:endParaRPr>
          </a:p>
        </p:txBody>
      </p:sp>
      <p:sp>
        <p:nvSpPr>
          <p:cNvPr id="2" name="TextBox 1"/>
          <p:cNvSpPr txBox="1"/>
          <p:nvPr/>
        </p:nvSpPr>
        <p:spPr>
          <a:xfrm>
            <a:off x="4808121" y="4390737"/>
            <a:ext cx="3844812" cy="954107"/>
          </a:xfrm>
          <a:prstGeom prst="rect">
            <a:avLst/>
          </a:prstGeom>
          <a:noFill/>
        </p:spPr>
        <p:txBody>
          <a:bodyPr wrap="square" rtlCol="0">
            <a:spAutoFit/>
          </a:bodyPr>
          <a:lstStyle/>
          <a:p>
            <a:r>
              <a:rPr lang="en-US" sz="2800" dirty="0">
                <a:solidFill>
                  <a:prstClr val="white"/>
                </a:solidFill>
                <a:latin typeface="Calibri"/>
              </a:rPr>
              <a:t>Skill and Concept Development</a:t>
            </a:r>
          </a:p>
        </p:txBody>
      </p:sp>
      <p:sp>
        <p:nvSpPr>
          <p:cNvPr id="3" name="TextBox 2"/>
          <p:cNvSpPr txBox="1"/>
          <p:nvPr/>
        </p:nvSpPr>
        <p:spPr>
          <a:xfrm>
            <a:off x="4640178" y="2459966"/>
            <a:ext cx="4233145" cy="1384995"/>
          </a:xfrm>
          <a:prstGeom prst="rect">
            <a:avLst/>
          </a:prstGeom>
          <a:noFill/>
        </p:spPr>
        <p:txBody>
          <a:bodyPr wrap="square" rtlCol="0">
            <a:spAutoFit/>
          </a:bodyPr>
          <a:lstStyle/>
          <a:p>
            <a:r>
              <a:rPr lang="en-US" sz="2800" dirty="0">
                <a:solidFill>
                  <a:srgbClr val="FFFFFF"/>
                </a:solidFill>
                <a:latin typeface="Calibri"/>
              </a:rPr>
              <a:t>Connections, relationships and schema to organize skills and concepts</a:t>
            </a:r>
          </a:p>
        </p:txBody>
      </p:sp>
      <p:sp>
        <p:nvSpPr>
          <p:cNvPr id="5" name="TextBox 4"/>
          <p:cNvSpPr txBox="1"/>
          <p:nvPr/>
        </p:nvSpPr>
        <p:spPr>
          <a:xfrm>
            <a:off x="3825874" y="683765"/>
            <a:ext cx="5318125" cy="1384995"/>
          </a:xfrm>
          <a:prstGeom prst="rect">
            <a:avLst/>
          </a:prstGeom>
          <a:noFill/>
        </p:spPr>
        <p:txBody>
          <a:bodyPr wrap="square" rtlCol="0">
            <a:spAutoFit/>
          </a:bodyPr>
          <a:lstStyle/>
          <a:p>
            <a:r>
              <a:rPr lang="en-US" sz="2800" dirty="0">
                <a:solidFill>
                  <a:srgbClr val="FFFFFF"/>
                </a:solidFill>
                <a:latin typeface="Calibri"/>
              </a:rPr>
              <a:t>Self-regulation to continue learning skills and </a:t>
            </a:r>
            <a:r>
              <a:rPr lang="en-US" sz="2800" dirty="0" smtClean="0">
                <a:solidFill>
                  <a:srgbClr val="FFFFFF"/>
                </a:solidFill>
                <a:latin typeface="Calibri"/>
              </a:rPr>
              <a:t>content, applying knowledge to novel situations</a:t>
            </a:r>
            <a:endParaRPr lang="en-US" sz="2800" dirty="0">
              <a:solidFill>
                <a:srgbClr val="FFFFFF"/>
              </a:solidFill>
              <a:latin typeface="Calibri"/>
            </a:endParaRPr>
          </a:p>
        </p:txBody>
      </p:sp>
      <p:sp>
        <p:nvSpPr>
          <p:cNvPr id="6" name="Right Arrow 5"/>
          <p:cNvSpPr/>
          <p:nvPr/>
        </p:nvSpPr>
        <p:spPr>
          <a:xfrm>
            <a:off x="3706276" y="4429325"/>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10" name="Right Arrow 9"/>
          <p:cNvSpPr/>
          <p:nvPr/>
        </p:nvSpPr>
        <p:spPr>
          <a:xfrm>
            <a:off x="2405123" y="1062840"/>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12" name="Right Arrow 11"/>
          <p:cNvSpPr/>
          <p:nvPr/>
        </p:nvSpPr>
        <p:spPr>
          <a:xfrm>
            <a:off x="3217072" y="2944084"/>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13" name="TextBox 12"/>
          <p:cNvSpPr txBox="1"/>
          <p:nvPr/>
        </p:nvSpPr>
        <p:spPr>
          <a:xfrm>
            <a:off x="7481154" y="6488668"/>
            <a:ext cx="650388" cy="369332"/>
          </a:xfrm>
          <a:prstGeom prst="rect">
            <a:avLst/>
          </a:prstGeom>
          <a:solidFill>
            <a:srgbClr val="FFFF00"/>
          </a:solidFill>
        </p:spPr>
        <p:txBody>
          <a:bodyPr wrap="none" rtlCol="0">
            <a:spAutoFit/>
          </a:bodyPr>
          <a:lstStyle/>
          <a:p>
            <a:r>
              <a:rPr lang="en-US" dirty="0" smtClean="0"/>
              <a:t>p. 20</a:t>
            </a:r>
            <a:endParaRPr lang="en-US" dirty="0"/>
          </a:p>
        </p:txBody>
      </p:sp>
    </p:spTree>
    <p:extLst>
      <p:ext uri="{BB962C8B-B14F-4D97-AF65-F5344CB8AC3E}">
        <p14:creationId xmlns:p14="http://schemas.microsoft.com/office/powerpoint/2010/main" val="42660745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2393058"/>
            <a:ext cx="9176415" cy="4464942"/>
          </a:xfrm>
          <a:prstGeom prst="rect">
            <a:avLst/>
          </a:prstGeom>
        </p:spPr>
      </p:pic>
      <p:sp>
        <p:nvSpPr>
          <p:cNvPr id="4" name="Rectangle 3"/>
          <p:cNvSpPr/>
          <p:nvPr/>
        </p:nvSpPr>
        <p:spPr>
          <a:xfrm>
            <a:off x="1294753" y="81241"/>
            <a:ext cx="5932652" cy="2400657"/>
          </a:xfrm>
          <a:prstGeom prst="rect">
            <a:avLst/>
          </a:prstGeom>
          <a:solidFill>
            <a:schemeClr val="bg1">
              <a:lumMod val="95000"/>
            </a:schemeClr>
          </a:solidFill>
          <a:ln>
            <a:noFill/>
          </a:ln>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en-US" sz="5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a:t>
            </a:r>
            <a:r>
              <a:rPr lang="en-US" sz="5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a:t>
            </a:r>
            <a:br>
              <a:rPr lang="en-US" sz="5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n-US" sz="5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Works</a:t>
            </a:r>
          </a:p>
          <a:p>
            <a:pPr algn="ctr"/>
            <a:r>
              <a:rPr lang="en-US" sz="5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50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When</a:t>
            </a:r>
          </a:p>
        </p:txBody>
      </p:sp>
    </p:spTree>
    <p:extLst>
      <p:ext uri="{BB962C8B-B14F-4D97-AF65-F5344CB8AC3E}">
        <p14:creationId xmlns:p14="http://schemas.microsoft.com/office/powerpoint/2010/main" val="35092678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13].jpe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02402" name="Rectangle 1026"/>
          <p:cNvSpPr>
            <a:spLocks noGrp="1" noChangeArrowheads="1"/>
          </p:cNvSpPr>
          <p:nvPr>
            <p:ph type="title"/>
          </p:nvPr>
        </p:nvSpPr>
        <p:spPr>
          <a:xfrm>
            <a:off x="272761" y="5715000"/>
            <a:ext cx="8294255" cy="1143000"/>
          </a:xfrm>
          <a:solidFill>
            <a:schemeClr val="bg1">
              <a:lumMod val="85000"/>
            </a:schemeClr>
          </a:solidFill>
          <a:ln>
            <a:solidFill>
              <a:schemeClr val="bg2">
                <a:lumMod val="20000"/>
                <a:lumOff val="80000"/>
              </a:schemeClr>
            </a:solidFill>
          </a:ln>
        </p:spPr>
        <p:txBody>
          <a:bodyPr/>
          <a:lstStyle/>
          <a:p>
            <a:r>
              <a:rPr lang="en-US" sz="4000" dirty="0" smtClean="0">
                <a:solidFill>
                  <a:srgbClr val="FF0000"/>
                </a:solidFill>
                <a:latin typeface="Optima" charset="0"/>
              </a:rPr>
              <a:t>Surface Learning is IMPORTANT</a:t>
            </a:r>
            <a:endParaRPr lang="en-US" dirty="0">
              <a:solidFill>
                <a:srgbClr val="FF0000"/>
              </a:solidFill>
              <a:latin typeface="Optima" charset="0"/>
            </a:endParaRPr>
          </a:p>
        </p:txBody>
      </p:sp>
    </p:spTree>
    <p:extLst>
      <p:ext uri="{BB962C8B-B14F-4D97-AF65-F5344CB8AC3E}">
        <p14:creationId xmlns:p14="http://schemas.microsoft.com/office/powerpoint/2010/main" val="2175480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Text Box 3"/>
          <p:cNvSpPr txBox="1">
            <a:spLocks noChangeArrowheads="1"/>
          </p:cNvSpPr>
          <p:nvPr/>
        </p:nvSpPr>
        <p:spPr bwMode="auto">
          <a:xfrm>
            <a:off x="107104" y="304800"/>
            <a:ext cx="8644558" cy="7694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r" defTabSz="914400" eaLnBrk="0" fontAlgn="base" hangingPunct="0">
              <a:spcBef>
                <a:spcPct val="0"/>
              </a:spcBef>
              <a:spcAft>
                <a:spcPct val="0"/>
              </a:spcAft>
            </a:pPr>
            <a:r>
              <a:rPr lang="en-US" sz="4400" dirty="0">
                <a:solidFill>
                  <a:srgbClr val="000000"/>
                </a:solidFill>
                <a:latin typeface="Optima" charset="0"/>
                <a:ea typeface="ＭＳ Ｐゴシック" charset="0"/>
                <a:cs typeface="ＭＳ Ｐゴシック" charset="0"/>
              </a:rPr>
              <a:t>Ways to Facilitate </a:t>
            </a:r>
            <a:r>
              <a:rPr lang="en-US" sz="4400" b="1" dirty="0">
                <a:solidFill>
                  <a:srgbClr val="000000"/>
                </a:solidFill>
                <a:latin typeface="Optima" charset="0"/>
                <a:ea typeface="ＭＳ Ｐゴシック" charset="0"/>
                <a:cs typeface="ＭＳ Ｐゴシック" charset="0"/>
              </a:rPr>
              <a:t>Surface</a:t>
            </a:r>
            <a:r>
              <a:rPr lang="en-US" sz="4400" dirty="0">
                <a:solidFill>
                  <a:srgbClr val="000000"/>
                </a:solidFill>
                <a:latin typeface="Optima" charset="0"/>
                <a:ea typeface="ＭＳ Ｐゴシック" charset="0"/>
                <a:cs typeface="ＭＳ Ｐゴシック" charset="0"/>
              </a:rPr>
              <a:t> Learning</a:t>
            </a:r>
          </a:p>
        </p:txBody>
      </p:sp>
      <p:sp>
        <p:nvSpPr>
          <p:cNvPr id="161796" name="Text Box 4"/>
          <p:cNvSpPr txBox="1">
            <a:spLocks noChangeArrowheads="1"/>
          </p:cNvSpPr>
          <p:nvPr/>
        </p:nvSpPr>
        <p:spPr bwMode="auto">
          <a:xfrm>
            <a:off x="290712" y="1633485"/>
            <a:ext cx="5177608" cy="4524315"/>
          </a:xfrm>
          <a:prstGeom prst="rect">
            <a:avLst/>
          </a:prstGeom>
          <a:solidFill>
            <a:schemeClr val="bg1"/>
          </a:solidFill>
          <a:ln w="57150" cmpd="sng">
            <a:solidFill>
              <a:schemeClr val="tx1"/>
            </a:solidFill>
            <a:prstDash val="sysDash"/>
            <a:miter lim="800000"/>
            <a:headEnd/>
            <a:tailEnd/>
          </a:ln>
          <a:effectLst/>
          <a:extLst/>
        </p:spPr>
        <p:txBody>
          <a:bodyPr wrap="square">
            <a:spAutoFit/>
          </a:bodyPr>
          <a:lstStyle/>
          <a:p>
            <a:r>
              <a:rPr lang="en-US" sz="2400" dirty="0">
                <a:solidFill>
                  <a:prstClr val="black"/>
                </a:solidFill>
                <a:latin typeface="Calibri"/>
              </a:rPr>
              <a:t>Leveraging prior knowledge (</a:t>
            </a:r>
            <a:r>
              <a:rPr lang="en-US" sz="2400" i="1" dirty="0">
                <a:solidFill>
                  <a:prstClr val="black"/>
                </a:solidFill>
                <a:latin typeface="Calibri"/>
              </a:rPr>
              <a:t>d</a:t>
            </a:r>
            <a:r>
              <a:rPr lang="en-US" sz="2400" dirty="0">
                <a:solidFill>
                  <a:prstClr val="black"/>
                </a:solidFill>
                <a:latin typeface="Calibri"/>
              </a:rPr>
              <a:t>=</a:t>
            </a:r>
            <a:r>
              <a:rPr lang="en-US" sz="2400" dirty="0" smtClean="0">
                <a:solidFill>
                  <a:prstClr val="black"/>
                </a:solidFill>
                <a:latin typeface="Calibri"/>
              </a:rPr>
              <a:t>0.65)</a:t>
            </a:r>
            <a:endParaRPr lang="en-US" sz="2400" dirty="0">
              <a:solidFill>
                <a:prstClr val="black"/>
              </a:solidFill>
              <a:latin typeface="Calibri"/>
            </a:endParaRPr>
          </a:p>
          <a:p>
            <a:r>
              <a:rPr lang="en-US" sz="2400" dirty="0">
                <a:solidFill>
                  <a:prstClr val="black"/>
                </a:solidFill>
                <a:latin typeface="Calibri"/>
              </a:rPr>
              <a:t> </a:t>
            </a:r>
          </a:p>
          <a:p>
            <a:r>
              <a:rPr lang="en-US" sz="2400" dirty="0">
                <a:solidFill>
                  <a:prstClr val="black"/>
                </a:solidFill>
                <a:latin typeface="Calibri"/>
              </a:rPr>
              <a:t>Vocabulary techniques (sorts, word </a:t>
            </a:r>
            <a:r>
              <a:rPr lang="en-US" sz="2400" dirty="0" smtClean="0">
                <a:solidFill>
                  <a:prstClr val="black"/>
                </a:solidFill>
                <a:latin typeface="Calibri"/>
              </a:rPr>
              <a:t>cards, </a:t>
            </a:r>
            <a:r>
              <a:rPr lang="en-US" sz="2400" dirty="0">
                <a:solidFill>
                  <a:prstClr val="black"/>
                </a:solidFill>
                <a:latin typeface="Calibri"/>
              </a:rPr>
              <a:t>etc.) (</a:t>
            </a:r>
            <a:r>
              <a:rPr lang="en-US" sz="2400" i="1" dirty="0">
                <a:solidFill>
                  <a:prstClr val="black"/>
                </a:solidFill>
                <a:latin typeface="Calibri"/>
              </a:rPr>
              <a:t>d</a:t>
            </a:r>
            <a:r>
              <a:rPr lang="en-US" sz="2400" dirty="0">
                <a:solidFill>
                  <a:prstClr val="black"/>
                </a:solidFill>
                <a:latin typeface="Calibri"/>
              </a:rPr>
              <a:t>=0.67)</a:t>
            </a:r>
          </a:p>
          <a:p>
            <a:r>
              <a:rPr lang="en-US" sz="2400" dirty="0">
                <a:solidFill>
                  <a:prstClr val="black"/>
                </a:solidFill>
                <a:latin typeface="Calibri"/>
              </a:rPr>
              <a:t> </a:t>
            </a:r>
          </a:p>
          <a:p>
            <a:r>
              <a:rPr lang="en-US" sz="2400" dirty="0">
                <a:solidFill>
                  <a:prstClr val="black"/>
                </a:solidFill>
                <a:latin typeface="Calibri"/>
              </a:rPr>
              <a:t>Reading Comprehension </a:t>
            </a:r>
            <a:r>
              <a:rPr lang="en-US" sz="2400" dirty="0" smtClean="0">
                <a:solidFill>
                  <a:prstClr val="black"/>
                </a:solidFill>
                <a:latin typeface="Calibri"/>
              </a:rPr>
              <a:t>Instruction (</a:t>
            </a:r>
            <a:r>
              <a:rPr lang="en-US" sz="2400" i="1" dirty="0">
                <a:solidFill>
                  <a:prstClr val="black"/>
                </a:solidFill>
                <a:latin typeface="Calibri"/>
              </a:rPr>
              <a:t>d</a:t>
            </a:r>
            <a:r>
              <a:rPr lang="en-US" sz="2400" dirty="0">
                <a:solidFill>
                  <a:prstClr val="black"/>
                </a:solidFill>
                <a:latin typeface="Calibri"/>
              </a:rPr>
              <a:t>=0.60)</a:t>
            </a:r>
          </a:p>
          <a:p>
            <a:r>
              <a:rPr lang="en-US" sz="2400" dirty="0">
                <a:solidFill>
                  <a:prstClr val="black"/>
                </a:solidFill>
                <a:latin typeface="Calibri"/>
              </a:rPr>
              <a:t> </a:t>
            </a:r>
          </a:p>
          <a:p>
            <a:r>
              <a:rPr lang="en-US" sz="2400" dirty="0">
                <a:solidFill>
                  <a:prstClr val="black"/>
                </a:solidFill>
                <a:latin typeface="Calibri"/>
              </a:rPr>
              <a:t>Wide reading on the topic under study (</a:t>
            </a:r>
            <a:r>
              <a:rPr lang="en-US" sz="2400" i="1" dirty="0">
                <a:solidFill>
                  <a:prstClr val="black"/>
                </a:solidFill>
                <a:latin typeface="Calibri"/>
              </a:rPr>
              <a:t>d</a:t>
            </a:r>
            <a:r>
              <a:rPr lang="en-US" sz="2400" dirty="0">
                <a:solidFill>
                  <a:prstClr val="black"/>
                </a:solidFill>
                <a:latin typeface="Calibri"/>
              </a:rPr>
              <a:t>=0.42)</a:t>
            </a:r>
          </a:p>
          <a:p>
            <a:r>
              <a:rPr lang="en-US" sz="2400" dirty="0">
                <a:solidFill>
                  <a:prstClr val="black"/>
                </a:solidFill>
                <a:latin typeface="Calibri"/>
              </a:rPr>
              <a:t> </a:t>
            </a:r>
          </a:p>
          <a:p>
            <a:r>
              <a:rPr lang="en-US" sz="2400" dirty="0">
                <a:solidFill>
                  <a:prstClr val="black"/>
                </a:solidFill>
                <a:latin typeface="Calibri"/>
              </a:rPr>
              <a:t>Summarizing (</a:t>
            </a:r>
            <a:r>
              <a:rPr lang="en-US" sz="2400" i="1" dirty="0">
                <a:solidFill>
                  <a:prstClr val="black"/>
                </a:solidFill>
                <a:latin typeface="Calibri"/>
              </a:rPr>
              <a:t>d</a:t>
            </a:r>
            <a:r>
              <a:rPr lang="en-US" sz="2400" dirty="0">
                <a:solidFill>
                  <a:prstClr val="black"/>
                </a:solidFill>
                <a:latin typeface="Calibri"/>
              </a:rPr>
              <a:t>=</a:t>
            </a:r>
            <a:r>
              <a:rPr lang="en-US" sz="2400" dirty="0" smtClean="0">
                <a:solidFill>
                  <a:prstClr val="black"/>
                </a:solidFill>
                <a:latin typeface="Calibri"/>
              </a:rPr>
              <a:t>0.63)</a:t>
            </a:r>
            <a:endParaRPr lang="en-US" sz="2400" dirty="0">
              <a:solidFill>
                <a:prstClr val="black"/>
              </a:solidFill>
              <a:latin typeface="Calibri"/>
            </a:endParaRPr>
          </a:p>
        </p:txBody>
      </p:sp>
      <p:pic>
        <p:nvPicPr>
          <p:cNvPr id="2" name="Picture 1" descr="fotolia_38355133_xs.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15275" y="1845542"/>
            <a:ext cx="3252327" cy="41182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936828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77589" y="3162112"/>
            <a:ext cx="4905502" cy="3366876"/>
          </a:xfrm>
          <a:prstGeom prst="rect">
            <a:avLst/>
          </a:prstGeom>
        </p:spPr>
      </p:pic>
      <p:sp>
        <p:nvSpPr>
          <p:cNvPr id="5" name="Rectangle 4"/>
          <p:cNvSpPr/>
          <p:nvPr/>
        </p:nvSpPr>
        <p:spPr>
          <a:xfrm rot="881801">
            <a:off x="864745" y="1189170"/>
            <a:ext cx="7985858" cy="1754327"/>
          </a:xfrm>
          <a:prstGeom prst="rect">
            <a:avLst/>
          </a:prstGeom>
          <a:solidFill>
            <a:srgbClr val="000000"/>
          </a:solidFill>
        </p:spPr>
        <p:txBody>
          <a:bodyPr wrap="square" lIns="91440" tIns="45720" rIns="91440" bIns="45720">
            <a:spAutoFit/>
          </a:bodyPr>
          <a:lstStyle/>
          <a:p>
            <a:pPr algn="ctr"/>
            <a:r>
              <a:rPr lang="en-US" sz="5400" b="1" dirty="0" smtClean="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latin typeface="Calibri"/>
              </a:rPr>
              <a:t>Reading Volume Still Matters</a:t>
            </a:r>
            <a:endParaRPr lang="en-US" sz="5400" b="1" dirty="0">
              <a:ln w="12700">
                <a:solidFill>
                  <a:srgbClr val="1F497D">
                    <a:satMod val="155000"/>
                  </a:srgbClr>
                </a:solidFill>
                <a:prstDash val="solid"/>
              </a:ln>
              <a:solidFill>
                <a:srgbClr val="EEECE1">
                  <a:tint val="85000"/>
                  <a:satMod val="155000"/>
                </a:srgbClr>
              </a:solidFill>
              <a:effectLst>
                <a:outerShdw blurRad="41275" dist="20320" dir="1800000" algn="tl" rotWithShape="0">
                  <a:srgbClr val="000000">
                    <a:alpha val="40000"/>
                  </a:srgbClr>
                </a:outerShdw>
              </a:effectLst>
              <a:latin typeface="Calibri"/>
            </a:endParaRPr>
          </a:p>
        </p:txBody>
      </p:sp>
    </p:spTree>
    <p:extLst>
      <p:ext uri="{BB962C8B-B14F-4D97-AF65-F5344CB8AC3E}">
        <p14:creationId xmlns:p14="http://schemas.microsoft.com/office/powerpoint/2010/main" val="29653947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 A </a:t>
            </a:r>
          </a:p>
        </p:txBody>
      </p:sp>
      <p:sp>
        <p:nvSpPr>
          <p:cNvPr id="3" name="Content Placeholder 2"/>
          <p:cNvSpPr>
            <a:spLocks noGrp="1"/>
          </p:cNvSpPr>
          <p:nvPr>
            <p:ph idx="1"/>
          </p:nvPr>
        </p:nvSpPr>
        <p:spPr/>
        <p:txBody>
          <a:bodyPr/>
          <a:lstStyle/>
          <a:p>
            <a:r>
              <a:rPr lang="en-US" dirty="0"/>
              <a:t>20 MINUTES PER DAY </a:t>
            </a:r>
            <a:endParaRPr lang="en-US" dirty="0" smtClean="0"/>
          </a:p>
          <a:p>
            <a:r>
              <a:rPr lang="en-US" dirty="0"/>
              <a:t>1,800,000 WORDS PER YEAR </a:t>
            </a:r>
            <a:endParaRPr lang="en-US" dirty="0" smtClean="0"/>
          </a:p>
          <a:p>
            <a:r>
              <a:rPr lang="en-US" dirty="0"/>
              <a:t>SCORES IN THE 90</a:t>
            </a:r>
            <a:r>
              <a:rPr lang="en-US" baseline="30000" dirty="0"/>
              <a:t>TH</a:t>
            </a:r>
            <a:r>
              <a:rPr lang="en-US" dirty="0"/>
              <a:t> PERCENTILE ON STANDARDIZED TESTS </a:t>
            </a:r>
          </a:p>
        </p:txBody>
      </p:sp>
      <p:pic>
        <p:nvPicPr>
          <p:cNvPr id="7" name="Picture 6"/>
          <p:cNvPicPr>
            <a:picLocks noChangeAspect="1"/>
          </p:cNvPicPr>
          <p:nvPr/>
        </p:nvPicPr>
        <p:blipFill>
          <a:blip r:embed="rId2"/>
          <a:stretch>
            <a:fillRect/>
          </a:stretch>
        </p:blipFill>
        <p:spPr>
          <a:xfrm>
            <a:off x="0" y="3722914"/>
            <a:ext cx="9144000" cy="3135086"/>
          </a:xfrm>
          <a:prstGeom prst="rect">
            <a:avLst/>
          </a:prstGeom>
        </p:spPr>
      </p:pic>
    </p:spTree>
    <p:extLst>
      <p:ext uri="{BB962C8B-B14F-4D97-AF65-F5344CB8AC3E}">
        <p14:creationId xmlns:p14="http://schemas.microsoft.com/office/powerpoint/2010/main" val="36201940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15156" y="-1"/>
            <a:ext cx="9659155" cy="6857999"/>
          </a:xfrm>
          <a:prstGeom prst="rect">
            <a:avLst/>
          </a:prstGeom>
        </p:spPr>
      </p:pic>
      <p:sp>
        <p:nvSpPr>
          <p:cNvPr id="2" name="Title 1"/>
          <p:cNvSpPr>
            <a:spLocks noGrp="1"/>
          </p:cNvSpPr>
          <p:nvPr>
            <p:ph type="title"/>
          </p:nvPr>
        </p:nvSpPr>
        <p:spPr>
          <a:xfrm>
            <a:off x="-2232949" y="0"/>
            <a:ext cx="8229600" cy="1143000"/>
          </a:xfrm>
        </p:spPr>
        <p:txBody>
          <a:bodyPr/>
          <a:lstStyle/>
          <a:p>
            <a:r>
              <a:rPr lang="en-US" dirty="0"/>
              <a:t>STUDENT B </a:t>
            </a:r>
          </a:p>
        </p:txBody>
      </p:sp>
      <p:sp>
        <p:nvSpPr>
          <p:cNvPr id="3" name="Content Placeholder 2"/>
          <p:cNvSpPr>
            <a:spLocks noGrp="1"/>
          </p:cNvSpPr>
          <p:nvPr>
            <p:ph idx="1"/>
          </p:nvPr>
        </p:nvSpPr>
        <p:spPr>
          <a:xfrm>
            <a:off x="5014252" y="2870215"/>
            <a:ext cx="4129748" cy="3987784"/>
          </a:xfrm>
          <a:solidFill>
            <a:srgbClr val="48C0BA"/>
          </a:solidFill>
        </p:spPr>
        <p:txBody>
          <a:bodyPr/>
          <a:lstStyle/>
          <a:p>
            <a:r>
              <a:rPr lang="en-US" dirty="0"/>
              <a:t>5 MINUTES PER </a:t>
            </a:r>
            <a:r>
              <a:rPr lang="en-US" dirty="0" smtClean="0"/>
              <a:t>DAY</a:t>
            </a:r>
          </a:p>
          <a:p>
            <a:r>
              <a:rPr lang="en-US" dirty="0"/>
              <a:t>282,000 WORDS PER YEAR </a:t>
            </a:r>
            <a:r>
              <a:rPr lang="en-US" dirty="0" smtClean="0"/>
              <a:t> </a:t>
            </a:r>
          </a:p>
          <a:p>
            <a:r>
              <a:rPr lang="en-US" dirty="0"/>
              <a:t>SCORES IN THE 50</a:t>
            </a:r>
            <a:r>
              <a:rPr lang="en-US" baseline="30000" dirty="0"/>
              <a:t>TH</a:t>
            </a:r>
            <a:r>
              <a:rPr lang="en-US" dirty="0"/>
              <a:t> PERCENTILE ON STANDARDIZED TESTS </a:t>
            </a:r>
          </a:p>
        </p:txBody>
      </p:sp>
    </p:spTree>
    <p:extLst>
      <p:ext uri="{BB962C8B-B14F-4D97-AF65-F5344CB8AC3E}">
        <p14:creationId xmlns:p14="http://schemas.microsoft.com/office/powerpoint/2010/main" val="21651214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255517" y="3478867"/>
            <a:ext cx="4888483" cy="3254333"/>
          </a:xfrm>
          <a:prstGeom prst="rect">
            <a:avLst/>
          </a:prstGeom>
        </p:spPr>
      </p:pic>
      <p:sp>
        <p:nvSpPr>
          <p:cNvPr id="2" name="Title 1"/>
          <p:cNvSpPr>
            <a:spLocks noGrp="1"/>
          </p:cNvSpPr>
          <p:nvPr>
            <p:ph type="title"/>
          </p:nvPr>
        </p:nvSpPr>
        <p:spPr/>
        <p:txBody>
          <a:bodyPr/>
          <a:lstStyle/>
          <a:p>
            <a:r>
              <a:rPr lang="en-US" dirty="0"/>
              <a:t>STUDENT C </a:t>
            </a:r>
          </a:p>
        </p:txBody>
      </p:sp>
      <p:sp>
        <p:nvSpPr>
          <p:cNvPr id="3" name="Content Placeholder 2"/>
          <p:cNvSpPr>
            <a:spLocks noGrp="1"/>
          </p:cNvSpPr>
          <p:nvPr>
            <p:ph idx="1"/>
          </p:nvPr>
        </p:nvSpPr>
        <p:spPr/>
        <p:txBody>
          <a:bodyPr/>
          <a:lstStyle/>
          <a:p>
            <a:r>
              <a:rPr lang="en-US" dirty="0"/>
              <a:t>1 MINUTE PER </a:t>
            </a:r>
            <a:r>
              <a:rPr lang="en-US" dirty="0" smtClean="0"/>
              <a:t>DAY</a:t>
            </a:r>
          </a:p>
          <a:p>
            <a:r>
              <a:rPr lang="en-US" dirty="0"/>
              <a:t>8,000 WORDS PER YEAR </a:t>
            </a:r>
            <a:r>
              <a:rPr lang="en-US" dirty="0" smtClean="0"/>
              <a:t> </a:t>
            </a:r>
          </a:p>
          <a:p>
            <a:r>
              <a:rPr lang="en-US" dirty="0"/>
              <a:t>SCORES IN THE 10</a:t>
            </a:r>
            <a:r>
              <a:rPr lang="en-US" baseline="30000" dirty="0"/>
              <a:t>TH</a:t>
            </a:r>
            <a:r>
              <a:rPr lang="en-US" dirty="0"/>
              <a:t> PERCENTILE ON STANDARDIZED TESTS </a:t>
            </a:r>
          </a:p>
        </p:txBody>
      </p:sp>
    </p:spTree>
    <p:extLst>
      <p:ext uri="{BB962C8B-B14F-4D97-AF65-F5344CB8AC3E}">
        <p14:creationId xmlns:p14="http://schemas.microsoft.com/office/powerpoint/2010/main" val="112373032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809728" y="3831386"/>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2" name="TextBox 1"/>
          <p:cNvSpPr txBox="1"/>
          <p:nvPr/>
        </p:nvSpPr>
        <p:spPr>
          <a:xfrm>
            <a:off x="4808121" y="4390737"/>
            <a:ext cx="4064946" cy="954107"/>
          </a:xfrm>
          <a:prstGeom prst="rect">
            <a:avLst/>
          </a:prstGeom>
          <a:noFill/>
        </p:spPr>
        <p:txBody>
          <a:bodyPr wrap="square" rtlCol="0">
            <a:spAutoFit/>
          </a:bodyPr>
          <a:lstStyle/>
          <a:p>
            <a:r>
              <a:rPr lang="en-US" sz="2800" dirty="0">
                <a:solidFill>
                  <a:prstClr val="white"/>
                </a:solidFill>
                <a:latin typeface="Calibri"/>
              </a:rPr>
              <a:t>Skill and Concept Development</a:t>
            </a:r>
          </a:p>
        </p:txBody>
      </p:sp>
      <p:sp>
        <p:nvSpPr>
          <p:cNvPr id="6" name="Right Arrow 5"/>
          <p:cNvSpPr/>
          <p:nvPr/>
        </p:nvSpPr>
        <p:spPr>
          <a:xfrm>
            <a:off x="3706276" y="4429325"/>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pic>
        <p:nvPicPr>
          <p:cNvPr id="3" name="Picture 2" descr="GP_pencils.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70502" y="5386177"/>
            <a:ext cx="1625560" cy="1752819"/>
          </a:xfrm>
          <a:prstGeom prst="rect">
            <a:avLst/>
          </a:prstGeom>
        </p:spPr>
      </p:pic>
    </p:spTree>
    <p:extLst>
      <p:ext uri="{BB962C8B-B14F-4D97-AF65-F5344CB8AC3E}">
        <p14:creationId xmlns:p14="http://schemas.microsoft.com/office/powerpoint/2010/main" val="1680853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1"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6" name="Picture 9"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7" name="Text Box 13"/>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6388" name="Text Box 14"/>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6389" name="Text Box 15"/>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16390" name="Text Box 16"/>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6391" name="Text Box 17"/>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6392" name="Text Box 18"/>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16393" name="Text Box 19"/>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16394" name="Text Box 20"/>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16395" name="Text Box 21"/>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16396" name="Text Box 22"/>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16397" name="Text Box 23"/>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16398" name="Text Box 24"/>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16399" name="Text Box 25"/>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16400" name="Text Box 26"/>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16401" name="Text Box 27"/>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16402" name="Line 28"/>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6403" name="Line 29"/>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6404" name="Line 30"/>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6405" name="Text Box 31"/>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16406" name="Text Box 32"/>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16407" name="Text Box 33"/>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16408" name="Text Box 34"/>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16409" name="Text Box 35"/>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16410" name="Rectangle 3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6411" name="Text Box 3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16412" name="Text Box 40"/>
          <p:cNvSpPr txBox="1">
            <a:spLocks noChangeArrowheads="1"/>
          </p:cNvSpPr>
          <p:nvPr/>
        </p:nvSpPr>
        <p:spPr bwMode="auto">
          <a:xfrm rot="-2849498">
            <a:off x="17962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16413" name="Text Box 41"/>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16414" name="Text Box 42"/>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Tree>
    <p:extLst>
      <p:ext uri="{BB962C8B-B14F-4D97-AF65-F5344CB8AC3E}">
        <p14:creationId xmlns:p14="http://schemas.microsoft.com/office/powerpoint/2010/main" val="21266276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0639.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2700"/>
            <a:ext cx="9144000" cy="6829778"/>
          </a:xfrm>
          <a:prstGeom prst="rect">
            <a:avLst/>
          </a:prstGeom>
        </p:spPr>
      </p:pic>
      <p:sp>
        <p:nvSpPr>
          <p:cNvPr id="119814" name="Text Box 6"/>
          <p:cNvSpPr txBox="1">
            <a:spLocks noChangeArrowheads="1"/>
          </p:cNvSpPr>
          <p:nvPr/>
        </p:nvSpPr>
        <p:spPr bwMode="auto">
          <a:xfrm>
            <a:off x="2547322" y="6196147"/>
            <a:ext cx="6596678" cy="646331"/>
          </a:xfrm>
          <a:prstGeom prst="rect">
            <a:avLst/>
          </a:prstGeom>
          <a:solidFill>
            <a:srgbClr val="9ED3D7"/>
          </a:solidFill>
          <a:ln>
            <a:noFill/>
          </a:ln>
          <a:extLst/>
        </p:spPr>
        <p:txBody>
          <a:bodyPr wrap="none">
            <a:spAutoFit/>
          </a:bodyPr>
          <a:lstStyle/>
          <a:p>
            <a:pPr algn="ctr" defTabSz="914400" eaLnBrk="0" fontAlgn="base" hangingPunct="0">
              <a:spcBef>
                <a:spcPct val="0"/>
              </a:spcBef>
              <a:spcAft>
                <a:spcPct val="0"/>
              </a:spcAft>
            </a:pPr>
            <a:r>
              <a:rPr lang="en-US" sz="3600" dirty="0">
                <a:solidFill>
                  <a:srgbClr val="000000"/>
                </a:solidFill>
                <a:latin typeface="Optima" charset="0"/>
                <a:ea typeface="ＭＳ Ｐゴシック" charset="0"/>
                <a:cs typeface="ＭＳ Ｐゴシック" charset="0"/>
              </a:rPr>
              <a:t>Deep Learning is Also Important</a:t>
            </a:r>
            <a:endParaRPr lang="en-US" sz="36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0233893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Text Box 3"/>
          <p:cNvSpPr txBox="1">
            <a:spLocks noChangeArrowheads="1"/>
          </p:cNvSpPr>
          <p:nvPr/>
        </p:nvSpPr>
        <p:spPr bwMode="auto">
          <a:xfrm>
            <a:off x="577126" y="304800"/>
            <a:ext cx="8174536" cy="76944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r" defTabSz="914400" eaLnBrk="0" fontAlgn="base" hangingPunct="0">
              <a:spcBef>
                <a:spcPct val="0"/>
              </a:spcBef>
              <a:spcAft>
                <a:spcPct val="0"/>
              </a:spcAft>
            </a:pPr>
            <a:r>
              <a:rPr lang="en-US" sz="4400" dirty="0">
                <a:solidFill>
                  <a:srgbClr val="000000"/>
                </a:solidFill>
                <a:latin typeface="Optima" charset="0"/>
                <a:ea typeface="ＭＳ Ｐゴシック" charset="0"/>
                <a:cs typeface="ＭＳ Ｐゴシック" charset="0"/>
              </a:rPr>
              <a:t>Ways to Facilitate </a:t>
            </a:r>
            <a:r>
              <a:rPr lang="en-US" sz="4400" b="1" dirty="0">
                <a:solidFill>
                  <a:srgbClr val="000000"/>
                </a:solidFill>
                <a:latin typeface="Optima" charset="0"/>
                <a:ea typeface="ＭＳ Ｐゴシック" charset="0"/>
                <a:cs typeface="ＭＳ Ｐゴシック" charset="0"/>
              </a:rPr>
              <a:t>Deep </a:t>
            </a:r>
            <a:r>
              <a:rPr lang="en-US" sz="4400" dirty="0">
                <a:solidFill>
                  <a:srgbClr val="000000"/>
                </a:solidFill>
                <a:latin typeface="Optima" charset="0"/>
                <a:ea typeface="ＭＳ Ｐゴシック" charset="0"/>
                <a:cs typeface="ＭＳ Ｐゴシック" charset="0"/>
              </a:rPr>
              <a:t>Learning</a:t>
            </a:r>
          </a:p>
        </p:txBody>
      </p:sp>
      <p:sp>
        <p:nvSpPr>
          <p:cNvPr id="161796" name="Text Box 4"/>
          <p:cNvSpPr txBox="1">
            <a:spLocks noChangeArrowheads="1"/>
          </p:cNvSpPr>
          <p:nvPr/>
        </p:nvSpPr>
        <p:spPr bwMode="auto">
          <a:xfrm>
            <a:off x="290711" y="1607945"/>
            <a:ext cx="5285951" cy="3970318"/>
          </a:xfrm>
          <a:prstGeom prst="rect">
            <a:avLst/>
          </a:prstGeom>
          <a:solidFill>
            <a:srgbClr val="AEDFC8"/>
          </a:solidFill>
          <a:ln w="57150" cmpd="sng">
            <a:solidFill>
              <a:schemeClr val="tx1"/>
            </a:solidFill>
            <a:miter lim="800000"/>
            <a:headEnd/>
            <a:tailEnd/>
          </a:ln>
          <a:effectLst/>
          <a:extLst/>
        </p:spPr>
        <p:txBody>
          <a:bodyPr wrap="square">
            <a:spAutoFit/>
          </a:bodyPr>
          <a:lstStyle/>
          <a:p>
            <a:r>
              <a:rPr lang="en-US" sz="2800" dirty="0">
                <a:solidFill>
                  <a:prstClr val="black"/>
                </a:solidFill>
                <a:latin typeface="Calibri"/>
              </a:rPr>
              <a:t>Concept mapping (</a:t>
            </a:r>
            <a:r>
              <a:rPr lang="en-US" sz="2800" i="1" dirty="0">
                <a:solidFill>
                  <a:prstClr val="black"/>
                </a:solidFill>
                <a:latin typeface="Calibri"/>
              </a:rPr>
              <a:t>d</a:t>
            </a:r>
            <a:r>
              <a:rPr lang="en-US" sz="2800" dirty="0">
                <a:solidFill>
                  <a:prstClr val="black"/>
                </a:solidFill>
                <a:latin typeface="Calibri"/>
              </a:rPr>
              <a:t>=0.60)</a:t>
            </a:r>
          </a:p>
          <a:p>
            <a:r>
              <a:rPr lang="en-US" sz="2800" dirty="0">
                <a:solidFill>
                  <a:prstClr val="black"/>
                </a:solidFill>
                <a:latin typeface="Calibri"/>
              </a:rPr>
              <a:t> </a:t>
            </a:r>
          </a:p>
          <a:p>
            <a:r>
              <a:rPr lang="en-US" sz="2800" dirty="0" smtClean="0">
                <a:solidFill>
                  <a:prstClr val="black"/>
                </a:solidFill>
                <a:latin typeface="Calibri"/>
              </a:rPr>
              <a:t>Class Discussion (</a:t>
            </a:r>
            <a:r>
              <a:rPr lang="en-US" sz="2800" i="1" dirty="0">
                <a:solidFill>
                  <a:prstClr val="black"/>
                </a:solidFill>
                <a:latin typeface="Calibri"/>
              </a:rPr>
              <a:t>d</a:t>
            </a:r>
            <a:r>
              <a:rPr lang="en-US" sz="2800" dirty="0">
                <a:solidFill>
                  <a:prstClr val="black"/>
                </a:solidFill>
                <a:latin typeface="Calibri"/>
              </a:rPr>
              <a:t>=0.82</a:t>
            </a:r>
            <a:r>
              <a:rPr lang="en-US" sz="2800" dirty="0" smtClean="0">
                <a:solidFill>
                  <a:prstClr val="black"/>
                </a:solidFill>
                <a:latin typeface="Calibri"/>
              </a:rPr>
              <a:t>)</a:t>
            </a:r>
          </a:p>
          <a:p>
            <a:endParaRPr lang="en-US" sz="2800" dirty="0">
              <a:solidFill>
                <a:prstClr val="black"/>
              </a:solidFill>
              <a:latin typeface="Calibri"/>
            </a:endParaRPr>
          </a:p>
          <a:p>
            <a:r>
              <a:rPr lang="en-US" sz="2800" dirty="0" smtClean="0">
                <a:solidFill>
                  <a:prstClr val="black"/>
                </a:solidFill>
                <a:latin typeface="Calibri"/>
              </a:rPr>
              <a:t>Questioning (</a:t>
            </a:r>
            <a:r>
              <a:rPr lang="en-US" sz="2800" i="1" dirty="0">
                <a:solidFill>
                  <a:prstClr val="black"/>
                </a:solidFill>
              </a:rPr>
              <a:t>d</a:t>
            </a:r>
            <a:r>
              <a:rPr lang="en-US" sz="2800" dirty="0">
                <a:solidFill>
                  <a:prstClr val="black"/>
                </a:solidFill>
              </a:rPr>
              <a:t>=</a:t>
            </a:r>
            <a:r>
              <a:rPr lang="en-US" sz="2800" dirty="0" smtClean="0">
                <a:solidFill>
                  <a:prstClr val="black"/>
                </a:solidFill>
              </a:rPr>
              <a:t>0.48)</a:t>
            </a:r>
            <a:endParaRPr lang="en-US" sz="2800" dirty="0">
              <a:solidFill>
                <a:prstClr val="black"/>
              </a:solidFill>
              <a:latin typeface="Calibri"/>
            </a:endParaRPr>
          </a:p>
          <a:p>
            <a:r>
              <a:rPr lang="en-US" sz="2800" dirty="0">
                <a:solidFill>
                  <a:prstClr val="black"/>
                </a:solidFill>
                <a:latin typeface="Calibri"/>
              </a:rPr>
              <a:t> </a:t>
            </a:r>
          </a:p>
          <a:p>
            <a:r>
              <a:rPr lang="en-US" sz="2800" dirty="0">
                <a:solidFill>
                  <a:prstClr val="black"/>
                </a:solidFill>
                <a:latin typeface="Calibri"/>
              </a:rPr>
              <a:t>Metacognitive strategies (</a:t>
            </a:r>
            <a:r>
              <a:rPr lang="en-US" sz="2800" i="1" dirty="0">
                <a:solidFill>
                  <a:prstClr val="black"/>
                </a:solidFill>
                <a:latin typeface="Calibri"/>
              </a:rPr>
              <a:t>d</a:t>
            </a:r>
            <a:r>
              <a:rPr lang="en-US" sz="2800" dirty="0">
                <a:solidFill>
                  <a:prstClr val="black"/>
                </a:solidFill>
                <a:latin typeface="Calibri"/>
              </a:rPr>
              <a:t>=0.69)</a:t>
            </a:r>
          </a:p>
          <a:p>
            <a:r>
              <a:rPr lang="en-US" sz="2800" dirty="0">
                <a:solidFill>
                  <a:prstClr val="black"/>
                </a:solidFill>
                <a:latin typeface="Calibri"/>
              </a:rPr>
              <a:t> </a:t>
            </a:r>
          </a:p>
          <a:p>
            <a:r>
              <a:rPr lang="en-US" sz="2800" dirty="0">
                <a:solidFill>
                  <a:prstClr val="black"/>
                </a:solidFill>
                <a:latin typeface="Calibri"/>
              </a:rPr>
              <a:t>Reciprocal teaching (</a:t>
            </a:r>
            <a:r>
              <a:rPr lang="en-US" sz="2800" i="1" dirty="0">
                <a:solidFill>
                  <a:prstClr val="black"/>
                </a:solidFill>
                <a:latin typeface="Calibri"/>
              </a:rPr>
              <a:t>d</a:t>
            </a:r>
            <a:r>
              <a:rPr lang="en-US" sz="2800" dirty="0">
                <a:solidFill>
                  <a:prstClr val="black"/>
                </a:solidFill>
                <a:latin typeface="Calibri"/>
              </a:rPr>
              <a:t>=0.74)</a:t>
            </a:r>
          </a:p>
        </p:txBody>
      </p:sp>
      <p:pic>
        <p:nvPicPr>
          <p:cNvPr id="2" name="Picture 1" descr="thebrain.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91672" y="1950635"/>
            <a:ext cx="3001107" cy="3529302"/>
          </a:xfrm>
          <a:prstGeom prst="rect">
            <a:avLst/>
          </a:prstGeom>
          <a:solidFill>
            <a:srgbClr val="8FCA6D"/>
          </a:solidFill>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3890182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extBox 1"/>
          <p:cNvSpPr txBox="1"/>
          <p:nvPr/>
        </p:nvSpPr>
        <p:spPr>
          <a:xfrm>
            <a:off x="229507" y="566082"/>
            <a:ext cx="4459968" cy="5632311"/>
          </a:xfrm>
          <a:prstGeom prst="rect">
            <a:avLst/>
          </a:prstGeom>
          <a:noFill/>
        </p:spPr>
        <p:txBody>
          <a:bodyPr wrap="square" rtlCol="0">
            <a:spAutoFit/>
          </a:bodyPr>
          <a:lstStyle/>
          <a:p>
            <a:r>
              <a:rPr lang="en-US" sz="4000" dirty="0">
                <a:solidFill>
                  <a:prstClr val="black"/>
                </a:solidFill>
                <a:latin typeface="Calibri"/>
              </a:rPr>
              <a:t>Deep learning approaches don</a:t>
            </a:r>
            <a:r>
              <a:rPr lang="uk-UA" sz="4000" dirty="0">
                <a:solidFill>
                  <a:prstClr val="black"/>
                </a:solidFill>
                <a:latin typeface="Calibri"/>
              </a:rPr>
              <a:t>’</a:t>
            </a:r>
            <a:r>
              <a:rPr lang="en-US" sz="4000" dirty="0">
                <a:solidFill>
                  <a:prstClr val="black"/>
                </a:solidFill>
                <a:latin typeface="Calibri"/>
              </a:rPr>
              <a:t>t work any better at developing surface learning than surface learning strategies work to develop deep understanding. </a:t>
            </a:r>
          </a:p>
        </p:txBody>
      </p:sp>
      <p:pic>
        <p:nvPicPr>
          <p:cNvPr id="3" name="Picture 7"/>
          <p:cNvPicPr>
            <a:picLocks noChangeAspect="1" noChangeArrowheads="1"/>
          </p:cNvPicPr>
          <p:nvPr/>
        </p:nvPicPr>
        <p:blipFill>
          <a:blip r:embed="rId2" cstate="email">
            <a:alphaModFix amt="51000"/>
            <a:extLst>
              <a:ext uri="{28A0092B-C50C-407E-A947-70E740481C1C}">
                <a14:useLocalDpi xmlns:a14="http://schemas.microsoft.com/office/drawing/2010/main"/>
              </a:ext>
            </a:extLst>
          </a:blip>
          <a:srcRect/>
          <a:stretch>
            <a:fillRect/>
          </a:stretch>
        </p:blipFill>
        <p:spPr bwMode="auto">
          <a:xfrm>
            <a:off x="4689475" y="0"/>
            <a:ext cx="4454525" cy="6858000"/>
          </a:xfrm>
          <a:prstGeom prst="rect">
            <a:avLst/>
          </a:prstGeom>
          <a:noFill/>
          <a:extLst>
            <a:ext uri="{909E8E84-426E-40dd-AFC4-6F175D3DCCD1}">
              <a14:hiddenFill xmlns="" xmlns:a14="http://schemas.microsoft.com/office/drawing/2010/main">
                <a:solidFill>
                  <a:srgbClr val="FFFFFF">
                    <a:alpha val="50999"/>
                  </a:srgbClr>
                </a:solidFill>
              </a14:hiddenFill>
            </a:ext>
          </a:extLst>
        </p:spPr>
      </p:pic>
    </p:spTree>
    <p:extLst>
      <p:ext uri="{BB962C8B-B14F-4D97-AF65-F5344CB8AC3E}">
        <p14:creationId xmlns:p14="http://schemas.microsoft.com/office/powerpoint/2010/main" val="23537122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pic>
        <p:nvPicPr>
          <p:cNvPr id="6" name="Picture 5" descr="kids outside sky.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726929"/>
            <a:ext cx="9144000" cy="6131071"/>
          </a:xfrm>
          <a:prstGeom prst="rect">
            <a:avLst/>
          </a:prstGeom>
        </p:spPr>
      </p:pic>
      <p:sp>
        <p:nvSpPr>
          <p:cNvPr id="4" name="TextBox 3"/>
          <p:cNvSpPr txBox="1"/>
          <p:nvPr/>
        </p:nvSpPr>
        <p:spPr>
          <a:xfrm>
            <a:off x="0" y="290287"/>
            <a:ext cx="9143999" cy="95410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800" dirty="0" smtClean="0">
                <a:solidFill>
                  <a:prstClr val="black"/>
                </a:solidFill>
                <a:latin typeface="Century Gothic"/>
                <a:cs typeface="Century Gothic"/>
              </a:rPr>
              <a:t>Without more complex tasks, students will not deepen their learning. </a:t>
            </a:r>
            <a:endParaRPr lang="en-US" sz="2800" dirty="0">
              <a:solidFill>
                <a:prstClr val="black"/>
              </a:solidFill>
              <a:latin typeface="Century Gothic"/>
              <a:cs typeface="Century Gothic"/>
            </a:endParaRPr>
          </a:p>
        </p:txBody>
      </p:sp>
    </p:spTree>
    <p:extLst>
      <p:ext uri="{BB962C8B-B14F-4D97-AF65-F5344CB8AC3E}">
        <p14:creationId xmlns:p14="http://schemas.microsoft.com/office/powerpoint/2010/main" val="14822689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634615"/>
            <a:ext cx="9144000" cy="4223385"/>
          </a:xfrm>
          <a:prstGeom prst="rect">
            <a:avLst/>
          </a:prstGeom>
        </p:spPr>
      </p:pic>
      <p:sp>
        <p:nvSpPr>
          <p:cNvPr id="3" name="TextBox 2"/>
          <p:cNvSpPr txBox="1"/>
          <p:nvPr/>
        </p:nvSpPr>
        <p:spPr>
          <a:xfrm>
            <a:off x="-1" y="952633"/>
            <a:ext cx="9144001" cy="1077218"/>
          </a:xfrm>
          <a:prstGeom prst="rect">
            <a:avLst/>
          </a:prstGeom>
          <a:solidFill>
            <a:schemeClr val="tx2">
              <a:lumMod val="40000"/>
              <a:lumOff val="60000"/>
            </a:schemeClr>
          </a:solidFill>
        </p:spPr>
        <p:txBody>
          <a:bodyPr wrap="square" rtlCol="0">
            <a:spAutoFit/>
          </a:bodyPr>
          <a:lstStyle/>
          <a:p>
            <a:pPr algn="ctr"/>
            <a:r>
              <a:rPr lang="en-US" sz="3200" dirty="0" smtClean="0">
                <a:solidFill>
                  <a:prstClr val="black"/>
                </a:solidFill>
                <a:latin typeface="Century Gothic"/>
                <a:cs typeface="Century Gothic"/>
              </a:rPr>
              <a:t>Task complexity should align with</a:t>
            </a:r>
          </a:p>
          <a:p>
            <a:pPr algn="ctr"/>
            <a:r>
              <a:rPr lang="en-US" sz="3200" dirty="0" smtClean="0">
                <a:solidFill>
                  <a:prstClr val="black"/>
                </a:solidFill>
                <a:latin typeface="Century Gothic"/>
                <a:cs typeface="Century Gothic"/>
              </a:rPr>
              <a:t> the phase of learning.</a:t>
            </a:r>
            <a:endParaRPr lang="en-US" sz="3200" dirty="0">
              <a:solidFill>
                <a:prstClr val="black"/>
              </a:solidFill>
              <a:latin typeface="Century Gothic"/>
              <a:cs typeface="Century Gothic"/>
            </a:endParaRPr>
          </a:p>
        </p:txBody>
      </p:sp>
    </p:spTree>
    <p:extLst>
      <p:ext uri="{BB962C8B-B14F-4D97-AF65-F5344CB8AC3E}">
        <p14:creationId xmlns:p14="http://schemas.microsoft.com/office/powerpoint/2010/main" val="16587558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Difficulty v. Complexity</a:t>
            </a:r>
            <a:endParaRPr lang="en-US" dirty="0"/>
          </a:p>
        </p:txBody>
      </p:sp>
      <p:sp>
        <p:nvSpPr>
          <p:cNvPr id="5" name="Text Placeholder 4"/>
          <p:cNvSpPr>
            <a:spLocks noGrp="1"/>
          </p:cNvSpPr>
          <p:nvPr>
            <p:ph type="body" idx="1"/>
          </p:nvPr>
        </p:nvSpPr>
        <p:spPr>
          <a:solidFill>
            <a:schemeClr val="accent5">
              <a:lumMod val="20000"/>
              <a:lumOff val="80000"/>
            </a:schemeClr>
          </a:solidFill>
        </p:spPr>
        <p:txBody>
          <a:bodyPr>
            <a:normAutofit/>
          </a:bodyPr>
          <a:lstStyle/>
          <a:p>
            <a:pPr algn="ctr"/>
            <a:r>
              <a:rPr lang="en-US" sz="3200" dirty="0" smtClean="0"/>
              <a:t>Difficulty</a:t>
            </a:r>
            <a:endParaRPr lang="en-US" sz="3200" dirty="0"/>
          </a:p>
        </p:txBody>
      </p:sp>
      <p:sp>
        <p:nvSpPr>
          <p:cNvPr id="6" name="Content Placeholder 5"/>
          <p:cNvSpPr>
            <a:spLocks noGrp="1"/>
          </p:cNvSpPr>
          <p:nvPr>
            <p:ph sz="half" idx="2"/>
          </p:nvPr>
        </p:nvSpPr>
        <p:spPr>
          <a:xfrm>
            <a:off x="457200" y="2174875"/>
            <a:ext cx="4040188" cy="4325956"/>
          </a:xfrm>
        </p:spPr>
        <p:style>
          <a:lnRef idx="1">
            <a:schemeClr val="accent1"/>
          </a:lnRef>
          <a:fillRef idx="2">
            <a:schemeClr val="accent1"/>
          </a:fillRef>
          <a:effectRef idx="1">
            <a:schemeClr val="accent1"/>
          </a:effectRef>
          <a:fontRef idx="minor">
            <a:schemeClr val="dk1"/>
          </a:fontRef>
        </p:style>
        <p:txBody>
          <a:bodyPr>
            <a:normAutofit/>
          </a:bodyPr>
          <a:lstStyle/>
          <a:p>
            <a:r>
              <a:rPr lang="en-US" sz="3200" dirty="0" smtClean="0"/>
              <a:t>A measure of </a:t>
            </a:r>
            <a:r>
              <a:rPr lang="en-US" sz="3200" b="1" dirty="0" smtClean="0"/>
              <a:t>effort</a:t>
            </a:r>
            <a:r>
              <a:rPr lang="en-US" sz="3200" dirty="0" smtClean="0"/>
              <a:t> required to complete a task.</a:t>
            </a:r>
          </a:p>
          <a:p>
            <a:r>
              <a:rPr lang="en-US" sz="3200" dirty="0" smtClean="0"/>
              <a:t>In assessment, a function of how many people can complete the task correctly. </a:t>
            </a:r>
          </a:p>
          <a:p>
            <a:endParaRPr lang="en-US" dirty="0"/>
          </a:p>
        </p:txBody>
      </p:sp>
      <p:sp>
        <p:nvSpPr>
          <p:cNvPr id="7" name="Text Placeholder 6"/>
          <p:cNvSpPr>
            <a:spLocks noGrp="1"/>
          </p:cNvSpPr>
          <p:nvPr>
            <p:ph type="body" sz="quarter" idx="3"/>
          </p:nvPr>
        </p:nvSpPr>
        <p:spPr>
          <a:solidFill>
            <a:schemeClr val="accent4">
              <a:lumMod val="20000"/>
              <a:lumOff val="80000"/>
            </a:schemeClr>
          </a:solidFill>
        </p:spPr>
        <p:txBody>
          <a:bodyPr>
            <a:normAutofit/>
          </a:bodyPr>
          <a:lstStyle/>
          <a:p>
            <a:pPr algn="ctr"/>
            <a:r>
              <a:rPr lang="en-US" sz="3200" dirty="0" smtClean="0"/>
              <a:t>Complexity</a:t>
            </a:r>
            <a:endParaRPr lang="en-US" sz="3200" dirty="0"/>
          </a:p>
        </p:txBody>
      </p:sp>
      <p:sp>
        <p:nvSpPr>
          <p:cNvPr id="8" name="Content Placeholder 7"/>
          <p:cNvSpPr>
            <a:spLocks noGrp="1"/>
          </p:cNvSpPr>
          <p:nvPr>
            <p:ph sz="quarter" idx="4"/>
          </p:nvPr>
        </p:nvSpPr>
        <p:spPr>
          <a:xfrm>
            <a:off x="4645025" y="2174874"/>
            <a:ext cx="4041775" cy="4325957"/>
          </a:xfrm>
        </p:spPr>
        <p:style>
          <a:lnRef idx="1">
            <a:schemeClr val="accent4"/>
          </a:lnRef>
          <a:fillRef idx="2">
            <a:schemeClr val="accent4"/>
          </a:fillRef>
          <a:effectRef idx="1">
            <a:schemeClr val="accent4"/>
          </a:effectRef>
          <a:fontRef idx="minor">
            <a:schemeClr val="dk1"/>
          </a:fontRef>
        </p:style>
        <p:txBody>
          <a:bodyPr>
            <a:noAutofit/>
          </a:bodyPr>
          <a:lstStyle/>
          <a:p>
            <a:r>
              <a:rPr lang="en-US" sz="3000" dirty="0" smtClean="0"/>
              <a:t>A measure of the </a:t>
            </a:r>
            <a:r>
              <a:rPr lang="en-US" sz="3000" b="1" dirty="0" smtClean="0">
                <a:solidFill>
                  <a:schemeClr val="tx1"/>
                </a:solidFill>
              </a:rPr>
              <a:t>thinking, action, or knowledge </a:t>
            </a:r>
            <a:r>
              <a:rPr lang="en-US" sz="3000" dirty="0" smtClean="0"/>
              <a:t>that is needed to complete the task. </a:t>
            </a:r>
          </a:p>
          <a:p>
            <a:r>
              <a:rPr lang="en-US" sz="3000" dirty="0" smtClean="0"/>
              <a:t>In assessment, how many different ways can the task be accomplished. </a:t>
            </a:r>
            <a:endParaRPr lang="en-US" sz="3000" dirty="0"/>
          </a:p>
        </p:txBody>
      </p:sp>
    </p:spTree>
    <p:extLst>
      <p:ext uri="{BB962C8B-B14F-4D97-AF65-F5344CB8AC3E}">
        <p14:creationId xmlns:p14="http://schemas.microsoft.com/office/powerpoint/2010/main" val="761765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9458" name="Object 2"/>
          <p:cNvGraphicFramePr>
            <a:graphicFrameLocks noGrp="1" noChangeAspect="1"/>
          </p:cNvGraphicFramePr>
          <p:nvPr>
            <p:ph idx="4294967295"/>
            <p:extLst/>
          </p:nvPr>
        </p:nvGraphicFramePr>
        <p:xfrm>
          <a:off x="842963" y="989013"/>
          <a:ext cx="7318375" cy="5411787"/>
        </p:xfrm>
        <a:graphic>
          <a:graphicData uri="http://schemas.openxmlformats.org/presentationml/2006/ole">
            <mc:AlternateContent xmlns:mc="http://schemas.openxmlformats.org/markup-compatibility/2006">
              <mc:Choice xmlns:v="urn:schemas-microsoft-com:vml" Requires="v">
                <p:oleObj spid="_x0000_s7185" name="Document" r:id="rId4" imgW="8623300" imgH="6375400" progId="Word.Document.8">
                  <p:embed/>
                </p:oleObj>
              </mc:Choice>
              <mc:Fallback>
                <p:oleObj name="Document" r:id="rId4" imgW="8623300" imgH="6375400" progId="Word.Document.8">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2963" y="989013"/>
                        <a:ext cx="7318375" cy="5411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0787411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graphicFrame>
        <p:nvGraphicFramePr>
          <p:cNvPr id="20482" name="Object 2"/>
          <p:cNvGraphicFramePr>
            <a:graphicFrameLocks noChangeAspect="1"/>
          </p:cNvGraphicFramePr>
          <p:nvPr/>
        </p:nvGraphicFramePr>
        <p:xfrm>
          <a:off x="381000" y="609600"/>
          <a:ext cx="8061325" cy="6005513"/>
        </p:xfrm>
        <a:graphic>
          <a:graphicData uri="http://schemas.openxmlformats.org/presentationml/2006/ole">
            <mc:AlternateContent xmlns:mc="http://schemas.openxmlformats.org/markup-compatibility/2006">
              <mc:Choice xmlns:v="urn:schemas-microsoft-com:vml" Requires="v">
                <p:oleObj spid="_x0000_s8209" name="Document" r:id="rId4" imgW="8420100" imgH="6273800" progId="Word.Document.8">
                  <p:embed/>
                </p:oleObj>
              </mc:Choice>
              <mc:Fallback>
                <p:oleObj name="Document" r:id="rId4" imgW="8420100" imgH="627380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609600"/>
                        <a:ext cx="8061325" cy="6005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20483" name="Slide Number Placeholder 1"/>
          <p:cNvSpPr>
            <a:spLocks noGrp="1"/>
          </p:cNvSpPr>
          <p:nvPr>
            <p:ph type="sldNum" sz="quarter" idx="12"/>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3200">
                <a:solidFill>
                  <a:schemeClr val="tx2"/>
                </a:solidFill>
                <a:latin typeface="Franklin Gothic Book" charset="0"/>
                <a:ea typeface="MS PGothic" charset="0"/>
                <a:cs typeface="MS PGothic" charset="0"/>
              </a:defRPr>
            </a:lvl1pPr>
            <a:lvl2pPr>
              <a:defRPr sz="2800">
                <a:solidFill>
                  <a:schemeClr val="tx2"/>
                </a:solidFill>
                <a:latin typeface="Franklin Gothic Book" charset="0"/>
                <a:ea typeface="MS PGothic" charset="0"/>
                <a:cs typeface="MS PGothic" charset="0"/>
              </a:defRPr>
            </a:lvl2pPr>
            <a:lvl3pPr>
              <a:defRPr sz="2400">
                <a:solidFill>
                  <a:schemeClr val="tx2"/>
                </a:solidFill>
                <a:latin typeface="Franklin Gothic Book" charset="0"/>
                <a:ea typeface="MS PGothic" charset="0"/>
                <a:cs typeface="MS PGothic" charset="0"/>
              </a:defRPr>
            </a:lvl3pPr>
            <a:lvl4pPr>
              <a:defRPr sz="2000">
                <a:solidFill>
                  <a:schemeClr val="tx2"/>
                </a:solidFill>
                <a:latin typeface="Franklin Gothic Book" charset="0"/>
                <a:ea typeface="MS PGothic" charset="0"/>
                <a:cs typeface="MS PGothic" charset="0"/>
              </a:defRPr>
            </a:lvl4pPr>
            <a:lvl5pPr>
              <a:defRPr>
                <a:solidFill>
                  <a:schemeClr val="tx2"/>
                </a:solidFill>
                <a:latin typeface="Franklin Gothic Book" charset="0"/>
                <a:ea typeface="MS PGothic" charset="0"/>
                <a:cs typeface="MS PGothic" charset="0"/>
              </a:defRPr>
            </a:lvl5pPr>
            <a:lvl6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6pPr>
            <a:lvl7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7pPr>
            <a:lvl8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8pPr>
            <a:lvl9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9pPr>
          </a:lstStyle>
          <a:p>
            <a:fld id="{D8890F19-55AA-E446-87B9-5AE77C107935}" type="slidenum">
              <a:rPr lang="en-US" sz="1200">
                <a:solidFill>
                  <a:srgbClr val="D38E27"/>
                </a:solidFill>
                <a:latin typeface="Times New Roman" charset="0"/>
              </a:rPr>
              <a:pPr/>
              <a:t>47</a:t>
            </a:fld>
            <a:endParaRPr lang="en-US" sz="1200">
              <a:solidFill>
                <a:srgbClr val="D38E27"/>
              </a:solidFill>
              <a:latin typeface="Times New Roman" charset="0"/>
            </a:endParaRPr>
          </a:p>
        </p:txBody>
      </p:sp>
    </p:spTree>
    <p:extLst>
      <p:ext uri="{BB962C8B-B14F-4D97-AF65-F5344CB8AC3E}">
        <p14:creationId xmlns:p14="http://schemas.microsoft.com/office/powerpoint/2010/main" val="13456945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1679575"/>
            <a:ext cx="184150" cy="503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r>
              <a:rPr lang="en-US" sz="900">
                <a:solidFill>
                  <a:prstClr val="black"/>
                </a:solidFill>
                <a:latin typeface="Arial" charset="0"/>
              </a:rPr>
              <a:t/>
            </a:r>
            <a:br>
              <a:rPr lang="en-US" sz="900">
                <a:solidFill>
                  <a:prstClr val="black"/>
                </a:solidFill>
                <a:latin typeface="Arial" charset="0"/>
              </a:rPr>
            </a:br>
            <a:endParaRPr lang="en-US">
              <a:solidFill>
                <a:prstClr val="black"/>
              </a:solidFill>
              <a:latin typeface="Arial" charset="0"/>
            </a:endParaRPr>
          </a:p>
        </p:txBody>
      </p:sp>
      <p:sp>
        <p:nvSpPr>
          <p:cNvPr id="23555" name="Rectangle 3"/>
          <p:cNvSpPr>
            <a:spLocks noChangeArrowheads="1"/>
          </p:cNvSpPr>
          <p:nvPr/>
        </p:nvSpPr>
        <p:spPr bwMode="auto">
          <a:xfrm>
            <a:off x="0" y="2686050"/>
            <a:ext cx="9144000" cy="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p>
            <a:endParaRPr lang="en-US">
              <a:solidFill>
                <a:prstClr val="black"/>
              </a:solidFill>
            </a:endParaRPr>
          </a:p>
        </p:txBody>
      </p:sp>
      <p:pic>
        <p:nvPicPr>
          <p:cNvPr id="23556" name="Picture 4" descr="image_519682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35759" y="619251"/>
            <a:ext cx="6663499" cy="4440572"/>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3557" name="Text Box 5"/>
          <p:cNvSpPr txBox="1">
            <a:spLocks noChangeArrowheads="1"/>
          </p:cNvSpPr>
          <p:nvPr/>
        </p:nvSpPr>
        <p:spPr bwMode="auto">
          <a:xfrm>
            <a:off x="685800" y="5181600"/>
            <a:ext cx="8077200" cy="1200328"/>
          </a:xfrm>
          <a:prstGeom prst="rect">
            <a:avLst/>
          </a:prstGeom>
          <a:ln/>
        </p:spPr>
        <p:style>
          <a:lnRef idx="1">
            <a:schemeClr val="accent1"/>
          </a:lnRef>
          <a:fillRef idx="2">
            <a:schemeClr val="accent1"/>
          </a:fillRef>
          <a:effectRef idx="1">
            <a:schemeClr val="accent1"/>
          </a:effectRef>
          <a:fontRef idx="minor">
            <a:schemeClr val="dk1"/>
          </a:fontRef>
        </p:style>
        <p:txBody>
          <a:bodyPr>
            <a:spAutoFit/>
          </a:bodyPr>
          <a:lstStyle>
            <a:lvl1pPr>
              <a:defRPr sz="3200">
                <a:solidFill>
                  <a:schemeClr val="tx2"/>
                </a:solidFill>
                <a:latin typeface="Franklin Gothic Book" charset="0"/>
                <a:ea typeface="MS PGothic" charset="0"/>
                <a:cs typeface="MS PGothic" charset="0"/>
              </a:defRPr>
            </a:lvl1pPr>
            <a:lvl2pPr>
              <a:defRPr sz="2800">
                <a:solidFill>
                  <a:schemeClr val="tx2"/>
                </a:solidFill>
                <a:latin typeface="Franklin Gothic Book" charset="0"/>
                <a:ea typeface="MS PGothic" charset="0"/>
                <a:cs typeface="MS PGothic" charset="0"/>
              </a:defRPr>
            </a:lvl2pPr>
            <a:lvl3pPr>
              <a:defRPr sz="2400">
                <a:solidFill>
                  <a:schemeClr val="tx2"/>
                </a:solidFill>
                <a:latin typeface="Franklin Gothic Book" charset="0"/>
                <a:ea typeface="MS PGothic" charset="0"/>
                <a:cs typeface="MS PGothic" charset="0"/>
              </a:defRPr>
            </a:lvl3pPr>
            <a:lvl4pPr>
              <a:defRPr sz="2000">
                <a:solidFill>
                  <a:schemeClr val="tx2"/>
                </a:solidFill>
                <a:latin typeface="Franklin Gothic Book" charset="0"/>
                <a:ea typeface="MS PGothic" charset="0"/>
                <a:cs typeface="MS PGothic" charset="0"/>
              </a:defRPr>
            </a:lvl4pPr>
            <a:lvl5pPr>
              <a:defRPr>
                <a:solidFill>
                  <a:schemeClr val="tx2"/>
                </a:solidFill>
                <a:latin typeface="Franklin Gothic Book" charset="0"/>
                <a:ea typeface="MS PGothic" charset="0"/>
                <a:cs typeface="MS PGothic" charset="0"/>
              </a:defRPr>
            </a:lvl5pPr>
            <a:lvl6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6pPr>
            <a:lvl7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7pPr>
            <a:lvl8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8pPr>
            <a:lvl9pPr eaLnBrk="0" fontAlgn="base" hangingPunct="0">
              <a:spcAft>
                <a:spcPct val="0"/>
              </a:spcAft>
              <a:buFont typeface="Wingdings 2" charset="0"/>
              <a:buChar char=""/>
              <a:defRPr>
                <a:solidFill>
                  <a:schemeClr val="tx2"/>
                </a:solidFill>
                <a:latin typeface="Franklin Gothic Book" charset="0"/>
                <a:ea typeface="MS PGothic" charset="0"/>
                <a:cs typeface="MS PGothic" charset="0"/>
              </a:defRPr>
            </a:lvl9pPr>
          </a:lstStyle>
          <a:p>
            <a:pPr algn="ctr">
              <a:spcBef>
                <a:spcPct val="50000"/>
              </a:spcBef>
            </a:pPr>
            <a:r>
              <a:rPr lang="en-US" sz="2400" dirty="0">
                <a:solidFill>
                  <a:prstClr val="black"/>
                </a:solidFill>
                <a:latin typeface="Arial" charset="0"/>
              </a:rPr>
              <a:t>Marc </a:t>
            </a:r>
            <a:r>
              <a:rPr lang="en-US" sz="2400" dirty="0" err="1">
                <a:solidFill>
                  <a:prstClr val="black"/>
                </a:solidFill>
                <a:latin typeface="Arial" charset="0"/>
              </a:rPr>
              <a:t>Umile</a:t>
            </a:r>
            <a:r>
              <a:rPr lang="en-US" sz="2400" dirty="0">
                <a:solidFill>
                  <a:prstClr val="black"/>
                </a:solidFill>
                <a:latin typeface="Arial" charset="0"/>
              </a:rPr>
              <a:t> </a:t>
            </a:r>
            <a:r>
              <a:rPr lang="en-US" sz="2400" dirty="0" smtClean="0">
                <a:solidFill>
                  <a:prstClr val="black"/>
                </a:solidFill>
                <a:latin typeface="Arial" charset="0"/>
              </a:rPr>
              <a:t>is </a:t>
            </a:r>
            <a:r>
              <a:rPr lang="en-US" sz="2400" dirty="0">
                <a:solidFill>
                  <a:prstClr val="black"/>
                </a:solidFill>
                <a:latin typeface="Arial" charset="0"/>
              </a:rPr>
              <a:t>among a group of people fascinated with </a:t>
            </a:r>
            <a:r>
              <a:rPr lang="en-US" sz="2400" i="1" dirty="0">
                <a:solidFill>
                  <a:prstClr val="black"/>
                </a:solidFill>
                <a:latin typeface="Arial" charset="0"/>
              </a:rPr>
              <a:t>pi, </a:t>
            </a:r>
            <a:r>
              <a:rPr lang="en-US" sz="2400" dirty="0">
                <a:solidFill>
                  <a:prstClr val="black"/>
                </a:solidFill>
                <a:latin typeface="Arial" charset="0"/>
              </a:rPr>
              <a:t>a number that has been computed to more than a trillion decimal places. H</a:t>
            </a:r>
            <a:r>
              <a:rPr lang="en-US" sz="2400" dirty="0" smtClean="0">
                <a:solidFill>
                  <a:prstClr val="black"/>
                </a:solidFill>
                <a:latin typeface="Arial" charset="0"/>
              </a:rPr>
              <a:t>e </a:t>
            </a:r>
            <a:r>
              <a:rPr lang="en-US" sz="2400" dirty="0">
                <a:solidFill>
                  <a:prstClr val="black"/>
                </a:solidFill>
                <a:latin typeface="Arial" charset="0"/>
              </a:rPr>
              <a:t>has recited</a:t>
            </a:r>
            <a:r>
              <a:rPr lang="en-US" sz="2400" i="1" dirty="0">
                <a:solidFill>
                  <a:prstClr val="black"/>
                </a:solidFill>
                <a:latin typeface="Arial" charset="0"/>
              </a:rPr>
              <a:t> pi </a:t>
            </a:r>
            <a:r>
              <a:rPr lang="en-US" sz="2400" dirty="0">
                <a:solidFill>
                  <a:prstClr val="black"/>
                </a:solidFill>
                <a:latin typeface="Arial" charset="0"/>
              </a:rPr>
              <a:t>to 15,314 </a:t>
            </a:r>
            <a:r>
              <a:rPr lang="en-US" sz="2400" dirty="0" smtClean="0">
                <a:solidFill>
                  <a:prstClr val="black"/>
                </a:solidFill>
                <a:latin typeface="Arial" charset="0"/>
              </a:rPr>
              <a:t>digits. </a:t>
            </a:r>
            <a:endParaRPr lang="en-US" sz="2400" dirty="0">
              <a:solidFill>
                <a:prstClr val="black"/>
              </a:solidFill>
              <a:latin typeface="Arial" charset="0"/>
            </a:endParaRPr>
          </a:p>
        </p:txBody>
      </p:sp>
    </p:spTree>
    <p:extLst>
      <p:ext uri="{BB962C8B-B14F-4D97-AF65-F5344CB8AC3E}">
        <p14:creationId xmlns:p14="http://schemas.microsoft.com/office/powerpoint/2010/main" val="19377127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p:cNvCxnSpPr/>
          <p:nvPr/>
        </p:nvCxnSpPr>
        <p:spPr>
          <a:xfrm>
            <a:off x="4483065" y="917971"/>
            <a:ext cx="0" cy="4498052"/>
          </a:xfrm>
          <a:prstGeom prst="straightConnector1">
            <a:avLst/>
          </a:prstGeom>
          <a:ln w="76200" cmpd="sng">
            <a:solidFill>
              <a:schemeClr val="accent2">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H="1">
            <a:off x="1553008" y="3121099"/>
            <a:ext cx="5760662" cy="0"/>
          </a:xfrm>
          <a:prstGeom prst="straightConnector1">
            <a:avLst/>
          </a:prstGeom>
          <a:ln w="76200" cmpd="sng">
            <a:solidFill>
              <a:schemeClr val="accent2">
                <a:lumMod val="7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82207" y="2936432"/>
            <a:ext cx="1039405" cy="584776"/>
          </a:xfrm>
          <a:prstGeom prst="rect">
            <a:avLst/>
          </a:prstGeom>
          <a:noFill/>
        </p:spPr>
        <p:txBody>
          <a:bodyPr wrap="none" rtlCol="0">
            <a:spAutoFit/>
          </a:bodyPr>
          <a:lstStyle/>
          <a:p>
            <a:r>
              <a:rPr lang="en-US" sz="3200" i="1" dirty="0">
                <a:solidFill>
                  <a:prstClr val="black"/>
                </a:solidFill>
              </a:rPr>
              <a:t>Easy</a:t>
            </a:r>
          </a:p>
        </p:txBody>
      </p:sp>
      <p:sp>
        <p:nvSpPr>
          <p:cNvPr id="13" name="TextBox 12"/>
          <p:cNvSpPr txBox="1"/>
          <p:nvPr/>
        </p:nvSpPr>
        <p:spPr>
          <a:xfrm>
            <a:off x="7650298" y="2936432"/>
            <a:ext cx="990563" cy="523220"/>
          </a:xfrm>
          <a:prstGeom prst="rect">
            <a:avLst/>
          </a:prstGeom>
          <a:noFill/>
        </p:spPr>
        <p:txBody>
          <a:bodyPr wrap="none" rtlCol="0">
            <a:spAutoFit/>
          </a:bodyPr>
          <a:lstStyle/>
          <a:p>
            <a:r>
              <a:rPr lang="en-US" sz="2800" i="1" dirty="0">
                <a:solidFill>
                  <a:prstClr val="black"/>
                </a:solidFill>
              </a:rPr>
              <a:t>Hard</a:t>
            </a:r>
          </a:p>
        </p:txBody>
      </p:sp>
      <p:sp>
        <p:nvSpPr>
          <p:cNvPr id="17" name="TextBox 16"/>
          <p:cNvSpPr txBox="1"/>
          <p:nvPr/>
        </p:nvSpPr>
        <p:spPr>
          <a:xfrm>
            <a:off x="3379306" y="5520975"/>
            <a:ext cx="2207518" cy="523220"/>
          </a:xfrm>
          <a:prstGeom prst="rect">
            <a:avLst/>
          </a:prstGeom>
          <a:noFill/>
        </p:spPr>
        <p:txBody>
          <a:bodyPr wrap="none" rtlCol="0">
            <a:spAutoFit/>
          </a:bodyPr>
          <a:lstStyle/>
          <a:p>
            <a:r>
              <a:rPr lang="en-US" sz="2800" i="1" dirty="0">
                <a:solidFill>
                  <a:prstClr val="black"/>
                </a:solidFill>
              </a:rPr>
              <a:t>Less Complex</a:t>
            </a:r>
          </a:p>
        </p:txBody>
      </p:sp>
      <p:sp>
        <p:nvSpPr>
          <p:cNvPr id="18" name="TextBox 17"/>
          <p:cNvSpPr txBox="1"/>
          <p:nvPr/>
        </p:nvSpPr>
        <p:spPr>
          <a:xfrm>
            <a:off x="2017357" y="2043577"/>
            <a:ext cx="2227292" cy="1261884"/>
          </a:xfrm>
          <a:prstGeom prst="rect">
            <a:avLst/>
          </a:prstGeom>
          <a:noFill/>
        </p:spPr>
        <p:txBody>
          <a:bodyPr wrap="none" rtlCol="0">
            <a:spAutoFit/>
          </a:bodyPr>
          <a:lstStyle/>
          <a:p>
            <a:pPr algn="ctr"/>
            <a:r>
              <a:rPr lang="en-US" sz="2400" dirty="0">
                <a:solidFill>
                  <a:prstClr val="black"/>
                </a:solidFill>
              </a:rPr>
              <a:t>Low Difficulty</a:t>
            </a:r>
          </a:p>
          <a:p>
            <a:pPr algn="ctr"/>
            <a:r>
              <a:rPr lang="en-US" sz="2400" dirty="0">
                <a:solidFill>
                  <a:prstClr val="black"/>
                </a:solidFill>
              </a:rPr>
              <a:t>High Complexity</a:t>
            </a:r>
          </a:p>
          <a:p>
            <a:endParaRPr lang="en-US" sz="2800" dirty="0">
              <a:solidFill>
                <a:prstClr val="black"/>
              </a:solidFill>
            </a:endParaRPr>
          </a:p>
        </p:txBody>
      </p:sp>
      <p:sp>
        <p:nvSpPr>
          <p:cNvPr id="19" name="TextBox 18"/>
          <p:cNvSpPr txBox="1"/>
          <p:nvPr/>
        </p:nvSpPr>
        <p:spPr>
          <a:xfrm>
            <a:off x="4721479" y="2015901"/>
            <a:ext cx="2227292" cy="830997"/>
          </a:xfrm>
          <a:prstGeom prst="rect">
            <a:avLst/>
          </a:prstGeom>
          <a:noFill/>
        </p:spPr>
        <p:txBody>
          <a:bodyPr wrap="none" rtlCol="0">
            <a:spAutoFit/>
          </a:bodyPr>
          <a:lstStyle/>
          <a:p>
            <a:pPr algn="ctr"/>
            <a:r>
              <a:rPr lang="en-US" sz="2400" dirty="0">
                <a:solidFill>
                  <a:prstClr val="black"/>
                </a:solidFill>
              </a:rPr>
              <a:t>High Difficulty</a:t>
            </a:r>
          </a:p>
          <a:p>
            <a:pPr algn="ctr"/>
            <a:r>
              <a:rPr lang="en-US" sz="2400" dirty="0">
                <a:solidFill>
                  <a:prstClr val="black"/>
                </a:solidFill>
              </a:rPr>
              <a:t>High Complexity</a:t>
            </a:r>
          </a:p>
        </p:txBody>
      </p:sp>
      <p:sp>
        <p:nvSpPr>
          <p:cNvPr id="20" name="TextBox 19"/>
          <p:cNvSpPr txBox="1"/>
          <p:nvPr/>
        </p:nvSpPr>
        <p:spPr>
          <a:xfrm>
            <a:off x="2044808" y="3305471"/>
            <a:ext cx="2172390" cy="830997"/>
          </a:xfrm>
          <a:prstGeom prst="rect">
            <a:avLst/>
          </a:prstGeom>
          <a:noFill/>
        </p:spPr>
        <p:txBody>
          <a:bodyPr wrap="none" rtlCol="0">
            <a:spAutoFit/>
          </a:bodyPr>
          <a:lstStyle/>
          <a:p>
            <a:pPr algn="ctr"/>
            <a:r>
              <a:rPr lang="en-US" sz="2400" dirty="0">
                <a:solidFill>
                  <a:prstClr val="black"/>
                </a:solidFill>
              </a:rPr>
              <a:t>Low Difficulty</a:t>
            </a:r>
          </a:p>
          <a:p>
            <a:pPr algn="ctr"/>
            <a:r>
              <a:rPr lang="en-US" sz="2400" dirty="0">
                <a:solidFill>
                  <a:prstClr val="black"/>
                </a:solidFill>
              </a:rPr>
              <a:t>Low Complexity</a:t>
            </a:r>
          </a:p>
        </p:txBody>
      </p:sp>
      <p:sp>
        <p:nvSpPr>
          <p:cNvPr id="21" name="TextBox 20"/>
          <p:cNvSpPr txBox="1"/>
          <p:nvPr/>
        </p:nvSpPr>
        <p:spPr>
          <a:xfrm>
            <a:off x="4748931" y="3271043"/>
            <a:ext cx="2172390" cy="830997"/>
          </a:xfrm>
          <a:prstGeom prst="rect">
            <a:avLst/>
          </a:prstGeom>
          <a:noFill/>
        </p:spPr>
        <p:txBody>
          <a:bodyPr wrap="none" rtlCol="0">
            <a:spAutoFit/>
          </a:bodyPr>
          <a:lstStyle/>
          <a:p>
            <a:pPr algn="ctr"/>
            <a:r>
              <a:rPr lang="en-US" sz="2400" dirty="0">
                <a:solidFill>
                  <a:prstClr val="black"/>
                </a:solidFill>
              </a:rPr>
              <a:t>High Difficulty</a:t>
            </a:r>
          </a:p>
          <a:p>
            <a:pPr algn="ctr"/>
            <a:r>
              <a:rPr lang="en-US" sz="2400" dirty="0">
                <a:solidFill>
                  <a:prstClr val="black"/>
                </a:solidFill>
              </a:rPr>
              <a:t>Low Complexity</a:t>
            </a:r>
          </a:p>
        </p:txBody>
      </p:sp>
      <p:sp>
        <p:nvSpPr>
          <p:cNvPr id="2" name="TextBox 1"/>
          <p:cNvSpPr txBox="1"/>
          <p:nvPr/>
        </p:nvSpPr>
        <p:spPr>
          <a:xfrm>
            <a:off x="935653" y="4874644"/>
            <a:ext cx="2163408"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Fluency</a:t>
            </a:r>
          </a:p>
        </p:txBody>
      </p:sp>
      <p:sp>
        <p:nvSpPr>
          <p:cNvPr id="3" name="TextBox 2"/>
          <p:cNvSpPr txBox="1"/>
          <p:nvPr/>
        </p:nvSpPr>
        <p:spPr>
          <a:xfrm>
            <a:off x="522596" y="921659"/>
            <a:ext cx="3044423" cy="553998"/>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0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Strategic Thinking</a:t>
            </a:r>
          </a:p>
        </p:txBody>
      </p:sp>
      <p:sp>
        <p:nvSpPr>
          <p:cNvPr id="16" name="TextBox 15"/>
          <p:cNvSpPr txBox="1"/>
          <p:nvPr/>
        </p:nvSpPr>
        <p:spPr>
          <a:xfrm>
            <a:off x="3131029" y="333195"/>
            <a:ext cx="2704123" cy="584776"/>
          </a:xfrm>
          <a:prstGeom prst="rect">
            <a:avLst/>
          </a:prstGeom>
          <a:noFill/>
        </p:spPr>
        <p:txBody>
          <a:bodyPr wrap="none" rtlCol="0">
            <a:spAutoFit/>
          </a:bodyPr>
          <a:lstStyle/>
          <a:p>
            <a:r>
              <a:rPr lang="en-US" sz="3200" i="1" dirty="0">
                <a:solidFill>
                  <a:prstClr val="black"/>
                </a:solidFill>
              </a:rPr>
              <a:t>More Complex</a:t>
            </a:r>
          </a:p>
        </p:txBody>
      </p:sp>
      <p:sp>
        <p:nvSpPr>
          <p:cNvPr id="6" name="TextBox 5"/>
          <p:cNvSpPr txBox="1"/>
          <p:nvPr/>
        </p:nvSpPr>
        <p:spPr>
          <a:xfrm>
            <a:off x="6222620" y="890881"/>
            <a:ext cx="1871089" cy="58477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Struggle</a:t>
            </a:r>
            <a:endParaRPr lang="en-US" sz="3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
        <p:nvSpPr>
          <p:cNvPr id="7" name="TextBox 6"/>
          <p:cNvSpPr txBox="1"/>
          <p:nvPr/>
        </p:nvSpPr>
        <p:spPr>
          <a:xfrm>
            <a:off x="5586824" y="4936199"/>
            <a:ext cx="2369115" cy="58477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Stamina</a:t>
            </a:r>
          </a:p>
        </p:txBody>
      </p:sp>
      <p:sp>
        <p:nvSpPr>
          <p:cNvPr id="8" name="TextBox 7"/>
          <p:cNvSpPr txBox="1"/>
          <p:nvPr/>
        </p:nvSpPr>
        <p:spPr>
          <a:xfrm>
            <a:off x="7740869" y="6148552"/>
            <a:ext cx="651140" cy="369332"/>
          </a:xfrm>
          <a:prstGeom prst="rect">
            <a:avLst/>
          </a:prstGeom>
          <a:solidFill>
            <a:srgbClr val="FFFF00"/>
          </a:solidFill>
        </p:spPr>
        <p:txBody>
          <a:bodyPr wrap="none" rtlCol="0">
            <a:spAutoFit/>
          </a:bodyPr>
          <a:lstStyle/>
          <a:p>
            <a:r>
              <a:rPr lang="en-US" dirty="0" smtClean="0">
                <a:solidFill>
                  <a:prstClr val="black"/>
                </a:solidFill>
              </a:rPr>
              <a:t>p. 25</a:t>
            </a:r>
            <a:endParaRPr lang="en-US" dirty="0">
              <a:solidFill>
                <a:prstClr val="black"/>
              </a:solidFill>
            </a:endParaRPr>
          </a:p>
        </p:txBody>
      </p:sp>
    </p:spTree>
    <p:extLst>
      <p:ext uri="{BB962C8B-B14F-4D97-AF65-F5344CB8AC3E}">
        <p14:creationId xmlns:p14="http://schemas.microsoft.com/office/powerpoint/2010/main" val="54896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9458"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459"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9460"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9461"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19462"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19463"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19464"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19465"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19466"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19467"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19468"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19469"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19470"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19471"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19472"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19473"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19474"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5"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6"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77"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19478"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19479"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19480"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19481"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19482"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19483"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19484" name="Text Box 29"/>
          <p:cNvSpPr txBox="1">
            <a:spLocks noChangeArrowheads="1"/>
          </p:cNvSpPr>
          <p:nvPr/>
        </p:nvSpPr>
        <p:spPr bwMode="auto">
          <a:xfrm rot="-2849498">
            <a:off x="178990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19485"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19486"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19487" name="Line 32"/>
          <p:cNvSpPr>
            <a:spLocks noChangeShapeType="1"/>
          </p:cNvSpPr>
          <p:nvPr/>
        </p:nvSpPr>
        <p:spPr bwMode="auto">
          <a:xfrm flipH="1" flipV="1">
            <a:off x="1676400" y="3657600"/>
            <a:ext cx="2590800" cy="8382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902401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507" y="566082"/>
            <a:ext cx="4459968" cy="5632311"/>
          </a:xfrm>
          <a:prstGeom prst="rect">
            <a:avLst/>
          </a:prstGeom>
          <a:noFill/>
        </p:spPr>
        <p:txBody>
          <a:bodyPr wrap="square" rtlCol="0">
            <a:spAutoFit/>
          </a:bodyPr>
          <a:lstStyle/>
          <a:p>
            <a:r>
              <a:rPr lang="en-US" sz="4000" dirty="0">
                <a:solidFill>
                  <a:prstClr val="black"/>
                </a:solidFill>
              </a:rPr>
              <a:t>Deep learning approaches don</a:t>
            </a:r>
            <a:r>
              <a:rPr lang="uk-UA" sz="4000" dirty="0">
                <a:solidFill>
                  <a:prstClr val="black"/>
                </a:solidFill>
              </a:rPr>
              <a:t>’</a:t>
            </a:r>
            <a:r>
              <a:rPr lang="en-US" sz="4000" dirty="0">
                <a:solidFill>
                  <a:prstClr val="black"/>
                </a:solidFill>
              </a:rPr>
              <a:t>t work any better at developing surface learning than surface learning strategies work to develop deep understanding. </a:t>
            </a:r>
          </a:p>
        </p:txBody>
      </p:sp>
      <p:pic>
        <p:nvPicPr>
          <p:cNvPr id="3" name="Picture 7"/>
          <p:cNvPicPr>
            <a:picLocks noChangeAspect="1" noChangeArrowheads="1"/>
          </p:cNvPicPr>
          <p:nvPr/>
        </p:nvPicPr>
        <p:blipFill>
          <a:blip r:embed="rId2" cstate="email">
            <a:alphaModFix amt="51000"/>
            <a:extLst>
              <a:ext uri="{28A0092B-C50C-407E-A947-70E740481C1C}">
                <a14:useLocalDpi xmlns:a14="http://schemas.microsoft.com/office/drawing/2010/main"/>
              </a:ext>
            </a:extLst>
          </a:blip>
          <a:srcRect/>
          <a:stretch>
            <a:fillRect/>
          </a:stretch>
        </p:blipFill>
        <p:spPr bwMode="auto">
          <a:xfrm>
            <a:off x="4689475" y="0"/>
            <a:ext cx="4454525" cy="6858000"/>
          </a:xfrm>
          <a:prstGeom prst="rect">
            <a:avLst/>
          </a:prstGeom>
          <a:noFill/>
          <a:extLst>
            <a:ext uri="{909E8E84-426E-40dd-AFC4-6F175D3DCCD1}">
              <a14:hiddenFill xmlns="" xmlns:a14="http://schemas.microsoft.com/office/drawing/2010/main">
                <a:solidFill>
                  <a:srgbClr val="FFFFFF">
                    <a:alpha val="50999"/>
                  </a:srgbClr>
                </a:solidFill>
              </a14:hiddenFill>
            </a:ext>
          </a:extLst>
        </p:spPr>
      </p:pic>
    </p:spTree>
    <p:extLst>
      <p:ext uri="{BB962C8B-B14F-4D97-AF65-F5344CB8AC3E}">
        <p14:creationId xmlns:p14="http://schemas.microsoft.com/office/powerpoint/2010/main" val="1725976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blackboard.jpg"/>
          <p:cNvPicPr/>
          <p:nvPr/>
        </p:nvPicPr>
        <p:blipFill>
          <a:blip r:embed="rId2" cstate="email">
            <a:extLst>
              <a:ext uri="{28A0092B-C50C-407E-A947-70E740481C1C}">
                <a14:useLocalDpi xmlns:a14="http://schemas.microsoft.com/office/drawing/2010/main"/>
              </a:ext>
            </a:extLst>
          </a:blip>
          <a:stretch>
            <a:fillRect/>
          </a:stretch>
        </p:blipFill>
        <p:spPr>
          <a:xfrm>
            <a:off x="-1115151" y="0"/>
            <a:ext cx="10911213" cy="7179784"/>
          </a:xfrm>
          <a:prstGeom prst="rect">
            <a:avLst/>
          </a:prstGeom>
          <a:ln w="12700">
            <a:miter lim="400000"/>
          </a:ln>
        </p:spPr>
      </p:pic>
      <p:sp>
        <p:nvSpPr>
          <p:cNvPr id="4" name="Freeform 3"/>
          <p:cNvSpPr/>
          <p:nvPr/>
        </p:nvSpPr>
        <p:spPr>
          <a:xfrm>
            <a:off x="-809728" y="3831386"/>
            <a:ext cx="5449906" cy="1993185"/>
          </a:xfrm>
          <a:custGeom>
            <a:avLst/>
            <a:gdLst>
              <a:gd name="connsiteX0" fmla="*/ 128291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180706 h 2219189"/>
              <a:gd name="connsiteX1" fmla="*/ 7248488 w 7248488"/>
              <a:gd name="connsiteY1" fmla="*/ 2219189 h 2219189"/>
              <a:gd name="connsiteX2" fmla="*/ 5991228 w 7248488"/>
              <a:gd name="connsiteY2" fmla="*/ 89794 h 2219189"/>
              <a:gd name="connsiteX3" fmla="*/ 1270089 w 7248488"/>
              <a:gd name="connsiteY3" fmla="*/ 0 h 2219189"/>
              <a:gd name="connsiteX4" fmla="*/ 0 w 7248488"/>
              <a:gd name="connsiteY4" fmla="*/ 2155051 h 2219189"/>
              <a:gd name="connsiteX0" fmla="*/ 12829 w 7248488"/>
              <a:gd name="connsiteY0" fmla="*/ 2090912 h 2129395"/>
              <a:gd name="connsiteX1" fmla="*/ 7248488 w 7248488"/>
              <a:gd name="connsiteY1" fmla="*/ 2129395 h 2129395"/>
              <a:gd name="connsiteX2" fmla="*/ 5991228 w 7248488"/>
              <a:gd name="connsiteY2" fmla="*/ 0 h 2129395"/>
              <a:gd name="connsiteX3" fmla="*/ 1244431 w 7248488"/>
              <a:gd name="connsiteY3" fmla="*/ 0 h 2129395"/>
              <a:gd name="connsiteX4" fmla="*/ 0 w 7248488"/>
              <a:gd name="connsiteY4" fmla="*/ 2065257 h 2129395"/>
              <a:gd name="connsiteX0" fmla="*/ 28704 w 7264363"/>
              <a:gd name="connsiteY0" fmla="*/ 2090912 h 2129395"/>
              <a:gd name="connsiteX1" fmla="*/ 7264363 w 7264363"/>
              <a:gd name="connsiteY1" fmla="*/ 2129395 h 2129395"/>
              <a:gd name="connsiteX2" fmla="*/ 6007103 w 7264363"/>
              <a:gd name="connsiteY2" fmla="*/ 0 h 2129395"/>
              <a:gd name="connsiteX3" fmla="*/ 1260306 w 7264363"/>
              <a:gd name="connsiteY3" fmla="*/ 0 h 2129395"/>
              <a:gd name="connsiteX4" fmla="*/ 0 w 7264363"/>
              <a:gd name="connsiteY4" fmla="*/ 2093832 h 2129395"/>
              <a:gd name="connsiteX0" fmla="*/ 0 w 7267409"/>
              <a:gd name="connsiteY0" fmla="*/ 2090912 h 2129395"/>
              <a:gd name="connsiteX1" fmla="*/ 7267409 w 7267409"/>
              <a:gd name="connsiteY1" fmla="*/ 2129395 h 2129395"/>
              <a:gd name="connsiteX2" fmla="*/ 6010149 w 7267409"/>
              <a:gd name="connsiteY2" fmla="*/ 0 h 2129395"/>
              <a:gd name="connsiteX3" fmla="*/ 1263352 w 7267409"/>
              <a:gd name="connsiteY3" fmla="*/ 0 h 2129395"/>
              <a:gd name="connsiteX4" fmla="*/ 3046 w 7267409"/>
              <a:gd name="connsiteY4" fmla="*/ 2093832 h 21293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7409" h="2129395">
                <a:moveTo>
                  <a:pt x="0" y="2090912"/>
                </a:moveTo>
                <a:lnTo>
                  <a:pt x="7267409" y="2129395"/>
                </a:lnTo>
                <a:lnTo>
                  <a:pt x="6010149" y="0"/>
                </a:lnTo>
                <a:lnTo>
                  <a:pt x="1263352" y="0"/>
                </a:lnTo>
                <a:lnTo>
                  <a:pt x="3046" y="2093832"/>
                </a:lnTo>
              </a:path>
            </a:pathLst>
          </a:custGeom>
          <a:gradFill flip="none" rotWithShape="1">
            <a:gsLst>
              <a:gs pos="0">
                <a:srgbClr val="FFFF00"/>
              </a:gs>
              <a:gs pos="100000">
                <a:srgbClr val="0000FF"/>
              </a:gs>
              <a:gs pos="90000">
                <a:srgbClr val="0000FF"/>
              </a:gs>
            </a:gsLst>
            <a:lin ang="16200000" scaled="0"/>
            <a:tileRect/>
          </a:gradFill>
          <a:ln w="57150" cmpd="sng">
            <a:noFill/>
          </a:ln>
          <a:effectLst/>
        </p:spPr>
        <p:style>
          <a:lnRef idx="2">
            <a:schemeClr val="accent1"/>
          </a:lnRef>
          <a:fillRef idx="0">
            <a:schemeClr val="accent1"/>
          </a:fillRef>
          <a:effectRef idx="1">
            <a:schemeClr val="accent1"/>
          </a:effectRef>
          <a:fontRef idx="minor">
            <a:schemeClr val="tx1"/>
          </a:fontRef>
        </p:style>
        <p:txBody>
          <a:bodyPr lIns="64291" tIns="32146" rIns="64291" bIns="32146" rtlCol="0" anchor="ctr"/>
          <a:lstStyle/>
          <a:p>
            <a:pPr algn="ctr"/>
            <a:r>
              <a:rPr lang="en-US" sz="5000" dirty="0">
                <a:solidFill>
                  <a:srgbClr val="FFFFFF"/>
                </a:solidFill>
                <a:latin typeface="Marker Felt Thin"/>
              </a:rPr>
              <a:t>Surface</a:t>
            </a:r>
          </a:p>
        </p:txBody>
      </p:sp>
      <p:sp>
        <p:nvSpPr>
          <p:cNvPr id="8" name="Freeform 7"/>
          <p:cNvSpPr/>
          <p:nvPr/>
        </p:nvSpPr>
        <p:spPr>
          <a:xfrm>
            <a:off x="151877" y="2550047"/>
            <a:ext cx="3565473" cy="1294914"/>
          </a:xfrm>
          <a:custGeom>
            <a:avLst/>
            <a:gdLst>
              <a:gd name="connsiteX0" fmla="*/ 0 w 4741334"/>
              <a:gd name="connsiteY0" fmla="*/ 1676400 h 1676400"/>
              <a:gd name="connsiteX1" fmla="*/ 4741334 w 4741334"/>
              <a:gd name="connsiteY1" fmla="*/ 1667933 h 1676400"/>
              <a:gd name="connsiteX2" fmla="*/ 3725334 w 4741334"/>
              <a:gd name="connsiteY2" fmla="*/ 0 h 1676400"/>
              <a:gd name="connsiteX3" fmla="*/ 999067 w 4741334"/>
              <a:gd name="connsiteY3" fmla="*/ 16933 h 1676400"/>
              <a:gd name="connsiteX4" fmla="*/ 0 w 4741334"/>
              <a:gd name="connsiteY4" fmla="*/ 1676400 h 1676400"/>
              <a:gd name="connsiteX0" fmla="*/ 0 w 4741334"/>
              <a:gd name="connsiteY0" fmla="*/ 1676400 h 1679614"/>
              <a:gd name="connsiteX1" fmla="*/ 4741334 w 4741334"/>
              <a:gd name="connsiteY1" fmla="*/ 1679614 h 1679614"/>
              <a:gd name="connsiteX2" fmla="*/ 3725334 w 4741334"/>
              <a:gd name="connsiteY2" fmla="*/ 0 h 1679614"/>
              <a:gd name="connsiteX3" fmla="*/ 999067 w 4741334"/>
              <a:gd name="connsiteY3" fmla="*/ 16933 h 1679614"/>
              <a:gd name="connsiteX4" fmla="*/ 0 w 4741334"/>
              <a:gd name="connsiteY4" fmla="*/ 1676400 h 1679614"/>
              <a:gd name="connsiteX0" fmla="*/ 0 w 4750257"/>
              <a:gd name="connsiteY0" fmla="*/ 1676400 h 1679614"/>
              <a:gd name="connsiteX1" fmla="*/ 4750257 w 4750257"/>
              <a:gd name="connsiteY1" fmla="*/ 1679614 h 1679614"/>
              <a:gd name="connsiteX2" fmla="*/ 3725334 w 4750257"/>
              <a:gd name="connsiteY2" fmla="*/ 0 h 1679614"/>
              <a:gd name="connsiteX3" fmla="*/ 999067 w 4750257"/>
              <a:gd name="connsiteY3" fmla="*/ 16933 h 1679614"/>
              <a:gd name="connsiteX4" fmla="*/ 0 w 4750257"/>
              <a:gd name="connsiteY4" fmla="*/ 1676400 h 1679614"/>
              <a:gd name="connsiteX0" fmla="*/ 0 w 4750257"/>
              <a:gd name="connsiteY0" fmla="*/ 1699761 h 1702975"/>
              <a:gd name="connsiteX1" fmla="*/ 4750257 w 4750257"/>
              <a:gd name="connsiteY1" fmla="*/ 1702975 h 1702975"/>
              <a:gd name="connsiteX2" fmla="*/ 3725334 w 4750257"/>
              <a:gd name="connsiteY2" fmla="*/ 0 h 1702975"/>
              <a:gd name="connsiteX3" fmla="*/ 999067 w 4750257"/>
              <a:gd name="connsiteY3" fmla="*/ 40294 h 1702975"/>
              <a:gd name="connsiteX4" fmla="*/ 0 w 4750257"/>
              <a:gd name="connsiteY4" fmla="*/ 1699761 h 1702975"/>
              <a:gd name="connsiteX0" fmla="*/ 0 w 4750257"/>
              <a:gd name="connsiteY0" fmla="*/ 1682240 h 1685454"/>
              <a:gd name="connsiteX1" fmla="*/ 4750257 w 4750257"/>
              <a:gd name="connsiteY1" fmla="*/ 1685454 h 1685454"/>
              <a:gd name="connsiteX2" fmla="*/ 3713437 w 4750257"/>
              <a:gd name="connsiteY2" fmla="*/ 0 h 1685454"/>
              <a:gd name="connsiteX3" fmla="*/ 999067 w 4750257"/>
              <a:gd name="connsiteY3" fmla="*/ 22773 h 1685454"/>
              <a:gd name="connsiteX4" fmla="*/ 0 w 4750257"/>
              <a:gd name="connsiteY4" fmla="*/ 1682240 h 1685454"/>
              <a:gd name="connsiteX0" fmla="*/ 0 w 4750257"/>
              <a:gd name="connsiteY0" fmla="*/ 1690616 h 1693830"/>
              <a:gd name="connsiteX1" fmla="*/ 4750257 w 4750257"/>
              <a:gd name="connsiteY1" fmla="*/ 1693830 h 1693830"/>
              <a:gd name="connsiteX2" fmla="*/ 3713437 w 4750257"/>
              <a:gd name="connsiteY2" fmla="*/ 8376 h 1693830"/>
              <a:gd name="connsiteX3" fmla="*/ 824579 w 4750257"/>
              <a:gd name="connsiteY3" fmla="*/ 0 h 1693830"/>
              <a:gd name="connsiteX4" fmla="*/ 0 w 4750257"/>
              <a:gd name="connsiteY4" fmla="*/ 1690616 h 1693830"/>
              <a:gd name="connsiteX0" fmla="*/ 0 w 4750257"/>
              <a:gd name="connsiteY0" fmla="*/ 1713388 h 1716602"/>
              <a:gd name="connsiteX1" fmla="*/ 4750257 w 4750257"/>
              <a:gd name="connsiteY1" fmla="*/ 1716602 h 1716602"/>
              <a:gd name="connsiteX2" fmla="*/ 3903789 w 4750257"/>
              <a:gd name="connsiteY2" fmla="*/ 0 h 1716602"/>
              <a:gd name="connsiteX3" fmla="*/ 824579 w 4750257"/>
              <a:gd name="connsiteY3" fmla="*/ 22772 h 1716602"/>
              <a:gd name="connsiteX4" fmla="*/ 0 w 4750257"/>
              <a:gd name="connsiteY4" fmla="*/ 1713388 h 1716602"/>
              <a:gd name="connsiteX0" fmla="*/ 0 w 4750257"/>
              <a:gd name="connsiteY0" fmla="*/ 1690616 h 1693830"/>
              <a:gd name="connsiteX1" fmla="*/ 4750257 w 4750257"/>
              <a:gd name="connsiteY1" fmla="*/ 1693830 h 1693830"/>
              <a:gd name="connsiteX2" fmla="*/ 3887926 w 4750257"/>
              <a:gd name="connsiteY2" fmla="*/ 39524 h 1693830"/>
              <a:gd name="connsiteX3" fmla="*/ 824579 w 4750257"/>
              <a:gd name="connsiteY3" fmla="*/ 0 h 1693830"/>
              <a:gd name="connsiteX4" fmla="*/ 0 w 4750257"/>
              <a:gd name="connsiteY4" fmla="*/ 1690616 h 169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0257" h="1693830">
                <a:moveTo>
                  <a:pt x="0" y="1690616"/>
                </a:moveTo>
                <a:lnTo>
                  <a:pt x="4750257" y="1693830"/>
                </a:lnTo>
                <a:lnTo>
                  <a:pt x="3887926" y="39524"/>
                </a:lnTo>
                <a:lnTo>
                  <a:pt x="824579" y="0"/>
                </a:lnTo>
                <a:lnTo>
                  <a:pt x="0" y="1690616"/>
                </a:lnTo>
                <a:close/>
              </a:path>
            </a:pathLst>
          </a:custGeom>
          <a:gradFill flip="none" rotWithShape="1">
            <a:gsLst>
              <a:gs pos="0">
                <a:srgbClr val="0000FF"/>
              </a:gs>
              <a:gs pos="100000">
                <a:srgbClr val="008000"/>
              </a:gs>
              <a:gs pos="95000">
                <a:srgbClr val="008000"/>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lIns="64291" tIns="321457" rIns="64291" bIns="0" rtlCol="0" anchor="ctr"/>
          <a:lstStyle/>
          <a:p>
            <a:pPr algn="ctr"/>
            <a:r>
              <a:rPr lang="en-US" sz="4200" dirty="0">
                <a:solidFill>
                  <a:srgbClr val="FFFFFF"/>
                </a:solidFill>
                <a:latin typeface="Marker Felt Thin"/>
              </a:rPr>
              <a:t>Deep</a:t>
            </a:r>
            <a:endParaRPr lang="en-US" sz="4200" dirty="0">
              <a:solidFill>
                <a:srgbClr val="FFFFFF"/>
              </a:solidFill>
              <a:latin typeface="Calibri"/>
            </a:endParaRPr>
          </a:p>
        </p:txBody>
      </p:sp>
      <p:sp>
        <p:nvSpPr>
          <p:cNvPr id="2" name="TextBox 1"/>
          <p:cNvSpPr txBox="1"/>
          <p:nvPr/>
        </p:nvSpPr>
        <p:spPr>
          <a:xfrm>
            <a:off x="4808121" y="4390737"/>
            <a:ext cx="3573879" cy="954107"/>
          </a:xfrm>
          <a:prstGeom prst="rect">
            <a:avLst/>
          </a:prstGeom>
          <a:noFill/>
        </p:spPr>
        <p:txBody>
          <a:bodyPr wrap="square" rtlCol="0">
            <a:spAutoFit/>
          </a:bodyPr>
          <a:lstStyle/>
          <a:p>
            <a:r>
              <a:rPr lang="en-US" sz="2800" dirty="0">
                <a:solidFill>
                  <a:prstClr val="white"/>
                </a:solidFill>
                <a:latin typeface="Calibri"/>
              </a:rPr>
              <a:t>Skill and Concept Development</a:t>
            </a:r>
          </a:p>
        </p:txBody>
      </p:sp>
      <p:sp>
        <p:nvSpPr>
          <p:cNvPr id="3" name="TextBox 2"/>
          <p:cNvSpPr txBox="1"/>
          <p:nvPr/>
        </p:nvSpPr>
        <p:spPr>
          <a:xfrm>
            <a:off x="4640178" y="2459966"/>
            <a:ext cx="4233145" cy="1384995"/>
          </a:xfrm>
          <a:prstGeom prst="rect">
            <a:avLst/>
          </a:prstGeom>
          <a:noFill/>
        </p:spPr>
        <p:txBody>
          <a:bodyPr wrap="square" rtlCol="0">
            <a:spAutoFit/>
          </a:bodyPr>
          <a:lstStyle/>
          <a:p>
            <a:r>
              <a:rPr lang="en-US" sz="2800" dirty="0">
                <a:solidFill>
                  <a:srgbClr val="FFFFFF"/>
                </a:solidFill>
                <a:latin typeface="Calibri"/>
              </a:rPr>
              <a:t>Connections, relationships and schema to organize skills and concepts</a:t>
            </a:r>
          </a:p>
        </p:txBody>
      </p:sp>
      <p:sp>
        <p:nvSpPr>
          <p:cNvPr id="6" name="Right Arrow 5"/>
          <p:cNvSpPr/>
          <p:nvPr/>
        </p:nvSpPr>
        <p:spPr>
          <a:xfrm>
            <a:off x="3706276" y="4429325"/>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
        <p:nvSpPr>
          <p:cNvPr id="12" name="Right Arrow 11"/>
          <p:cNvSpPr/>
          <p:nvPr/>
        </p:nvSpPr>
        <p:spPr>
          <a:xfrm>
            <a:off x="3217072" y="2944084"/>
            <a:ext cx="978408" cy="484632"/>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latin typeface="Calibri"/>
            </a:endParaRPr>
          </a:p>
        </p:txBody>
      </p:sp>
    </p:spTree>
    <p:extLst>
      <p:ext uri="{BB962C8B-B14F-4D97-AF65-F5344CB8AC3E}">
        <p14:creationId xmlns:p14="http://schemas.microsoft.com/office/powerpoint/2010/main" val="18932469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810000"/>
            <a:ext cx="9144000" cy="3048000"/>
          </a:xfrm>
          <a:prstGeom prst="rect">
            <a:avLst/>
          </a:prstGeom>
        </p:spPr>
      </p:pic>
      <p:sp>
        <p:nvSpPr>
          <p:cNvPr id="5" name="TextBox 4"/>
          <p:cNvSpPr txBox="1"/>
          <p:nvPr/>
        </p:nvSpPr>
        <p:spPr>
          <a:xfrm>
            <a:off x="2602493" y="1685901"/>
            <a:ext cx="2353729" cy="861774"/>
          </a:xfrm>
          <a:prstGeom prst="rect">
            <a:avLst/>
          </a:prstGeom>
          <a:solidFill>
            <a:srgbClr val="FF0000"/>
          </a:solidFill>
        </p:spPr>
        <p:txBody>
          <a:bodyPr wrap="none" rtlCol="0">
            <a:spAutoFit/>
          </a:bodyPr>
          <a:lstStyle/>
          <a:p>
            <a:r>
              <a:rPr lang="en-US" sz="5000" dirty="0" smtClean="0">
                <a:solidFill>
                  <a:prstClr val="black"/>
                </a:solidFill>
                <a:latin typeface="Calibri"/>
              </a:rPr>
              <a:t>Transfer</a:t>
            </a:r>
            <a:endParaRPr lang="en-US" sz="5000" dirty="0">
              <a:solidFill>
                <a:prstClr val="black"/>
              </a:solidFill>
              <a:latin typeface="Calibri"/>
            </a:endParaRPr>
          </a:p>
        </p:txBody>
      </p:sp>
    </p:spTree>
    <p:extLst>
      <p:ext uri="{BB962C8B-B14F-4D97-AF65-F5344CB8AC3E}">
        <p14:creationId xmlns:p14="http://schemas.microsoft.com/office/powerpoint/2010/main" val="2446821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428" y="2775344"/>
            <a:ext cx="5142275" cy="2446066"/>
          </a:xfrm>
          <a:prstGeom prst="rect">
            <a:avLst/>
          </a:prstGeom>
          <a:noFill/>
        </p:spPr>
        <p:txBody>
          <a:bodyPr wrap="square" rtlCol="0">
            <a:spAutoFit/>
          </a:bodyPr>
          <a:lstStyle/>
          <a:p>
            <a:endParaRPr lang="en-US" dirty="0">
              <a:solidFill>
                <a:prstClr val="black"/>
              </a:solidFill>
              <a:latin typeface="Calibri"/>
            </a:endParaRPr>
          </a:p>
        </p:txBody>
      </p:sp>
      <p:sp>
        <p:nvSpPr>
          <p:cNvPr id="6" name="TextBox 5"/>
          <p:cNvSpPr txBox="1"/>
          <p:nvPr/>
        </p:nvSpPr>
        <p:spPr>
          <a:xfrm rot="10800000" flipV="1">
            <a:off x="658333" y="675995"/>
            <a:ext cx="7632197" cy="5016758"/>
          </a:xfrm>
          <a:prstGeom prst="rect">
            <a:avLst/>
          </a:prstGeom>
          <a:ln w="57150" cmpd="sng">
            <a:solidFill>
              <a:schemeClr val="accent2">
                <a:lumMod val="75000"/>
              </a:schemeClr>
            </a:solidFill>
            <a:prstDash val="sysDash"/>
          </a:ln>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dirty="0">
                <a:solidFill>
                  <a:prstClr val="black"/>
                </a:solidFill>
                <a:latin typeface="ArialMT"/>
              </a:rPr>
              <a:t>“The ability to transfer is arguably the long-term aim of all education. You truly understand and excel when you can take what you have learned in one way or context and use it in another, on your own.” </a:t>
            </a:r>
          </a:p>
          <a:p>
            <a:pPr algn="r"/>
            <a:r>
              <a:rPr lang="en-US" sz="3200" dirty="0" err="1">
                <a:solidFill>
                  <a:prstClr val="black"/>
                </a:solidFill>
                <a:latin typeface="ArialMT"/>
              </a:rPr>
              <a:t>McTighe</a:t>
            </a:r>
            <a:r>
              <a:rPr lang="en-US" sz="3200" dirty="0">
                <a:solidFill>
                  <a:prstClr val="black"/>
                </a:solidFill>
                <a:latin typeface="ArialMT"/>
              </a:rPr>
              <a:t> &amp; Wiggins, 2011</a:t>
            </a:r>
            <a:endParaRPr lang="en-US" sz="3200" dirty="0">
              <a:solidFill>
                <a:prstClr val="black"/>
              </a:solidFill>
              <a:latin typeface="Calibri"/>
            </a:endParaRPr>
          </a:p>
        </p:txBody>
      </p:sp>
    </p:spTree>
    <p:extLst>
      <p:ext uri="{BB962C8B-B14F-4D97-AF65-F5344CB8AC3E}">
        <p14:creationId xmlns:p14="http://schemas.microsoft.com/office/powerpoint/2010/main" val="26755497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Text Box 3"/>
          <p:cNvSpPr txBox="1">
            <a:spLocks noChangeArrowheads="1"/>
          </p:cNvSpPr>
          <p:nvPr/>
        </p:nvSpPr>
        <p:spPr bwMode="auto">
          <a:xfrm>
            <a:off x="1091784" y="304800"/>
            <a:ext cx="6583854" cy="769441"/>
          </a:xfrm>
          <a:prstGeom prst="rect">
            <a:avLst/>
          </a:prstGeom>
          <a:noFill/>
          <a:ln w="38100" cmpd="sng">
            <a:solidFill>
              <a:schemeClr val="tx1"/>
            </a:solidFill>
            <a:prstDash val="sysDash"/>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r" defTabSz="914400" eaLnBrk="0" fontAlgn="base" hangingPunct="0">
              <a:spcBef>
                <a:spcPct val="0"/>
              </a:spcBef>
              <a:spcAft>
                <a:spcPct val="0"/>
              </a:spcAft>
            </a:pPr>
            <a:r>
              <a:rPr lang="en-US" sz="4400" dirty="0">
                <a:solidFill>
                  <a:srgbClr val="000000"/>
                </a:solidFill>
                <a:latin typeface="Optima" charset="0"/>
                <a:ea typeface="ＭＳ Ｐゴシック" charset="0"/>
                <a:cs typeface="ＭＳ Ｐゴシック" charset="0"/>
              </a:rPr>
              <a:t>Ways to Facilitate </a:t>
            </a:r>
            <a:r>
              <a:rPr lang="en-US" sz="4400" b="1" dirty="0">
                <a:solidFill>
                  <a:srgbClr val="000000"/>
                </a:solidFill>
                <a:latin typeface="Optima" charset="0"/>
                <a:ea typeface="ＭＳ Ｐゴシック" charset="0"/>
                <a:cs typeface="ＭＳ Ｐゴシック" charset="0"/>
              </a:rPr>
              <a:t>Transfer</a:t>
            </a:r>
            <a:endParaRPr lang="en-US" sz="4400" dirty="0">
              <a:solidFill>
                <a:srgbClr val="000000"/>
              </a:solidFill>
              <a:latin typeface="Optima" charset="0"/>
              <a:ea typeface="ＭＳ Ｐゴシック" charset="0"/>
              <a:cs typeface="ＭＳ Ｐゴシック" charset="0"/>
            </a:endParaRPr>
          </a:p>
        </p:txBody>
      </p:sp>
      <p:sp>
        <p:nvSpPr>
          <p:cNvPr id="161796" name="Text Box 4"/>
          <p:cNvSpPr txBox="1">
            <a:spLocks noChangeArrowheads="1"/>
          </p:cNvSpPr>
          <p:nvPr/>
        </p:nvSpPr>
        <p:spPr bwMode="auto">
          <a:xfrm>
            <a:off x="290712" y="1227360"/>
            <a:ext cx="4895372" cy="4893648"/>
          </a:xfrm>
          <a:prstGeom prst="rect">
            <a:avLst/>
          </a:prstGeom>
          <a:solidFill>
            <a:schemeClr val="bg1"/>
          </a:solidFill>
          <a:ln w="57150" cmpd="sng">
            <a:solidFill>
              <a:schemeClr val="tx1"/>
            </a:solidFill>
            <a:miter lim="800000"/>
            <a:headEnd/>
            <a:tailEnd/>
          </a:ln>
          <a:effectLst/>
          <a:extLst/>
        </p:spPr>
        <p:txBody>
          <a:bodyPr wrap="square">
            <a:spAutoFit/>
          </a:bodyPr>
          <a:lstStyle/>
          <a:p>
            <a:r>
              <a:rPr lang="en-US" sz="2600" dirty="0">
                <a:solidFill>
                  <a:prstClr val="black"/>
                </a:solidFill>
                <a:latin typeface="Calibri"/>
              </a:rPr>
              <a:t>Reading across documents to conceptually organize (</a:t>
            </a:r>
            <a:r>
              <a:rPr lang="en-US" sz="2600" i="1" dirty="0">
                <a:solidFill>
                  <a:prstClr val="black"/>
                </a:solidFill>
                <a:latin typeface="Calibri"/>
              </a:rPr>
              <a:t>d</a:t>
            </a:r>
            <a:r>
              <a:rPr lang="en-US" sz="2600" dirty="0">
                <a:solidFill>
                  <a:prstClr val="black"/>
                </a:solidFill>
                <a:latin typeface="Calibri"/>
              </a:rPr>
              <a:t>=0.85)</a:t>
            </a:r>
          </a:p>
          <a:p>
            <a:r>
              <a:rPr lang="en-US" sz="2600" dirty="0">
                <a:solidFill>
                  <a:prstClr val="black"/>
                </a:solidFill>
                <a:latin typeface="Calibri"/>
              </a:rPr>
              <a:t> </a:t>
            </a:r>
          </a:p>
          <a:p>
            <a:r>
              <a:rPr lang="en-US" sz="2600" dirty="0">
                <a:solidFill>
                  <a:prstClr val="black"/>
                </a:solidFill>
                <a:latin typeface="Calibri"/>
              </a:rPr>
              <a:t>Formal discussion, including debates and Socratic seminars (</a:t>
            </a:r>
            <a:r>
              <a:rPr lang="en-US" sz="2600" i="1" dirty="0">
                <a:solidFill>
                  <a:prstClr val="black"/>
                </a:solidFill>
                <a:latin typeface="Calibri"/>
              </a:rPr>
              <a:t>d</a:t>
            </a:r>
            <a:r>
              <a:rPr lang="en-US" sz="2600" dirty="0">
                <a:solidFill>
                  <a:prstClr val="black"/>
                </a:solidFill>
                <a:latin typeface="Calibri"/>
              </a:rPr>
              <a:t>=0.82)</a:t>
            </a:r>
          </a:p>
          <a:p>
            <a:r>
              <a:rPr lang="en-US" sz="2600" dirty="0">
                <a:solidFill>
                  <a:prstClr val="black"/>
                </a:solidFill>
                <a:latin typeface="Calibri"/>
              </a:rPr>
              <a:t> </a:t>
            </a:r>
          </a:p>
          <a:p>
            <a:r>
              <a:rPr lang="en-US" sz="2600" dirty="0">
                <a:solidFill>
                  <a:prstClr val="black"/>
                </a:solidFill>
                <a:latin typeface="Calibri"/>
              </a:rPr>
              <a:t>Problem-solving teaching (</a:t>
            </a:r>
            <a:r>
              <a:rPr lang="en-US" sz="2600" i="1" dirty="0">
                <a:solidFill>
                  <a:prstClr val="black"/>
                </a:solidFill>
                <a:latin typeface="Calibri"/>
              </a:rPr>
              <a:t>d</a:t>
            </a:r>
            <a:r>
              <a:rPr lang="en-US" sz="2600" dirty="0">
                <a:solidFill>
                  <a:prstClr val="black"/>
                </a:solidFill>
                <a:latin typeface="Calibri"/>
              </a:rPr>
              <a:t>=0.61)</a:t>
            </a:r>
          </a:p>
          <a:p>
            <a:r>
              <a:rPr lang="en-US" sz="2600" dirty="0">
                <a:solidFill>
                  <a:prstClr val="black"/>
                </a:solidFill>
                <a:latin typeface="Calibri"/>
              </a:rPr>
              <a:t> </a:t>
            </a:r>
          </a:p>
          <a:p>
            <a:r>
              <a:rPr lang="en-US" sz="2600" dirty="0">
                <a:solidFill>
                  <a:prstClr val="black"/>
                </a:solidFill>
                <a:latin typeface="Calibri"/>
              </a:rPr>
              <a:t>Extended writing (</a:t>
            </a:r>
            <a:r>
              <a:rPr lang="en-US" sz="2600" i="1" dirty="0">
                <a:solidFill>
                  <a:prstClr val="black"/>
                </a:solidFill>
                <a:latin typeface="Calibri"/>
              </a:rPr>
              <a:t>d</a:t>
            </a:r>
            <a:r>
              <a:rPr lang="en-US" sz="2600" dirty="0">
                <a:solidFill>
                  <a:prstClr val="black"/>
                </a:solidFill>
                <a:latin typeface="Calibri"/>
              </a:rPr>
              <a:t>=0.43) </a:t>
            </a:r>
            <a:endParaRPr lang="en-US" sz="2600" dirty="0" smtClean="0">
              <a:solidFill>
                <a:prstClr val="black"/>
              </a:solidFill>
              <a:latin typeface="Calibri"/>
            </a:endParaRPr>
          </a:p>
          <a:p>
            <a:endParaRPr lang="en-US" sz="2600" dirty="0">
              <a:solidFill>
                <a:prstClr val="black"/>
              </a:solidFill>
              <a:latin typeface="Calibri"/>
              <a:ea typeface="ＭＳ Ｐゴシック"/>
              <a:cs typeface="ＭＳ Ｐゴシック"/>
            </a:endParaRPr>
          </a:p>
          <a:p>
            <a:r>
              <a:rPr lang="en-US" sz="2600" dirty="0" smtClean="0">
                <a:solidFill>
                  <a:prstClr val="black"/>
                </a:solidFill>
                <a:latin typeface="Calibri"/>
                <a:ea typeface="ＭＳ Ｐゴシック"/>
                <a:cs typeface="ＭＳ Ｐゴシック"/>
              </a:rPr>
              <a:t>Peer tutoring (</a:t>
            </a:r>
            <a:r>
              <a:rPr lang="en-US" sz="2600" i="1" dirty="0" smtClean="0">
                <a:solidFill>
                  <a:prstClr val="black"/>
                </a:solidFill>
                <a:latin typeface="Calibri"/>
                <a:ea typeface="ＭＳ Ｐゴシック"/>
                <a:cs typeface="ＭＳ Ｐゴシック"/>
              </a:rPr>
              <a:t>d</a:t>
            </a:r>
            <a:r>
              <a:rPr lang="en-US" sz="2600" dirty="0" smtClean="0">
                <a:solidFill>
                  <a:prstClr val="black"/>
                </a:solidFill>
                <a:latin typeface="Calibri"/>
                <a:ea typeface="ＭＳ Ｐゴシック"/>
                <a:cs typeface="ＭＳ Ｐゴシック"/>
              </a:rPr>
              <a:t>=.55)</a:t>
            </a:r>
            <a:endParaRPr lang="en-US" sz="2600" dirty="0">
              <a:solidFill>
                <a:srgbClr val="000000"/>
              </a:solidFill>
              <a:latin typeface="Arial"/>
              <a:ea typeface="ＭＳ Ｐゴシック"/>
              <a:cs typeface="ＭＳ Ｐゴシック"/>
            </a:endParaRPr>
          </a:p>
        </p:txBody>
      </p:sp>
      <p:pic>
        <p:nvPicPr>
          <p:cNvPr id="2" name="Picture 1" descr="7uc52DM.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6084" y="2302367"/>
            <a:ext cx="3957916" cy="29684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704544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roken-link"/>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3901644" y="4719855"/>
            <a:ext cx="5242356" cy="1846659"/>
          </a:xfrm>
          <a:prstGeom prst="rect">
            <a:avLst/>
          </a:prstGeom>
          <a:noFill/>
        </p:spPr>
        <p:txBody>
          <a:bodyPr wrap="square" rtlCol="0">
            <a:spAutoFit/>
          </a:bodyPr>
          <a:lstStyle/>
          <a:p>
            <a:r>
              <a:rPr lang="en-US" sz="3800" dirty="0" smtClean="0"/>
              <a:t>The right approach, at the right time, for the right type of learning.</a:t>
            </a:r>
            <a:endParaRPr lang="en-US" sz="3800" dirty="0"/>
          </a:p>
        </p:txBody>
      </p:sp>
    </p:spTree>
    <p:extLst>
      <p:ext uri="{BB962C8B-B14F-4D97-AF65-F5344CB8AC3E}">
        <p14:creationId xmlns:p14="http://schemas.microsoft.com/office/powerpoint/2010/main" val="194387220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lvl="0"/>
            <a:r>
              <a:rPr lang="en-US" b="1" dirty="0"/>
              <a:t>Assessment Capable Learners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latin typeface="Arial" charset="0"/>
                <a:ea typeface="Arial" charset="0"/>
                <a:cs typeface="Arial" charset="0"/>
              </a:rPr>
              <a:t>Know their current level of understanding </a:t>
            </a:r>
          </a:p>
          <a:p>
            <a:r>
              <a:rPr lang="en-US" dirty="0">
                <a:latin typeface="Arial" charset="0"/>
                <a:ea typeface="Arial" charset="0"/>
                <a:cs typeface="Arial" charset="0"/>
              </a:rPr>
              <a:t>Know where they’re going and are confident to take on the challenge</a:t>
            </a:r>
          </a:p>
          <a:p>
            <a:r>
              <a:rPr lang="en-US" dirty="0">
                <a:latin typeface="Arial" charset="0"/>
                <a:ea typeface="Arial" charset="0"/>
                <a:cs typeface="Arial" charset="0"/>
              </a:rPr>
              <a:t>Select tools to guide their learning</a:t>
            </a:r>
          </a:p>
          <a:p>
            <a:r>
              <a:rPr lang="en-US" dirty="0">
                <a:latin typeface="Arial" charset="0"/>
                <a:ea typeface="Arial" charset="0"/>
                <a:cs typeface="Arial" charset="0"/>
              </a:rPr>
              <a:t>Seek feedback and recognize that errors are opportunities to learn</a:t>
            </a:r>
          </a:p>
          <a:p>
            <a:r>
              <a:rPr lang="en-US" dirty="0">
                <a:latin typeface="Arial" charset="0"/>
                <a:ea typeface="Arial" charset="0"/>
                <a:cs typeface="Arial" charset="0"/>
              </a:rPr>
              <a:t>Monitor their progress and adjust their learning</a:t>
            </a:r>
          </a:p>
          <a:p>
            <a:r>
              <a:rPr lang="en-US" dirty="0">
                <a:latin typeface="Arial" charset="0"/>
                <a:ea typeface="Arial" charset="0"/>
                <a:cs typeface="Arial" charset="0"/>
              </a:rPr>
              <a:t>Recognize their learning and teach </a:t>
            </a:r>
            <a:r>
              <a:rPr lang="en-US" dirty="0" smtClean="0">
                <a:latin typeface="Arial" charset="0"/>
                <a:ea typeface="Arial" charset="0"/>
                <a:cs typeface="Arial" charset="0"/>
              </a:rPr>
              <a:t>others</a:t>
            </a:r>
            <a:endParaRPr lang="en-US" dirty="0">
              <a:latin typeface="Arial" charset="0"/>
              <a:ea typeface="Arial" charset="0"/>
              <a:cs typeface="Arial" charset="0"/>
            </a:endParaRPr>
          </a:p>
        </p:txBody>
      </p:sp>
    </p:spTree>
    <p:extLst>
      <p:ext uri="{BB962C8B-B14F-4D97-AF65-F5344CB8AC3E}">
        <p14:creationId xmlns:p14="http://schemas.microsoft.com/office/powerpoint/2010/main" val="88466937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4305" name="Picture 2" descr="thank you"/>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607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54306" name="Text Box 3"/>
          <p:cNvSpPr txBox="1">
            <a:spLocks noChangeArrowheads="1"/>
          </p:cNvSpPr>
          <p:nvPr/>
        </p:nvSpPr>
        <p:spPr bwMode="auto">
          <a:xfrm>
            <a:off x="2197854" y="5926539"/>
            <a:ext cx="6477000" cy="6413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3600" dirty="0" err="1" smtClean="0">
                <a:solidFill>
                  <a:srgbClr val="000000"/>
                </a:solidFill>
              </a:rPr>
              <a:t>www.fisherandfrey.com</a:t>
            </a:r>
            <a:endParaRPr lang="en-US" sz="3600" dirty="0" smtClean="0">
              <a:solidFill>
                <a:srgbClr val="000000"/>
              </a:solidFill>
            </a:endParaRPr>
          </a:p>
        </p:txBody>
      </p:sp>
    </p:spTree>
    <p:extLst>
      <p:ext uri="{BB962C8B-B14F-4D97-AF65-F5344CB8AC3E}">
        <p14:creationId xmlns:p14="http://schemas.microsoft.com/office/powerpoint/2010/main" val="1369784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1"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506" name="Picture 9"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Text Box 13"/>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1508" name="Text Box 14"/>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1509" name="Text Box 15"/>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1510" name="Text Box 16"/>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1511" name="Text Box 17"/>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1512" name="Text Box 18"/>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1513" name="Text Box 19"/>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1514" name="Text Box 20"/>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1515" name="Text Box 21"/>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1516" name="Text Box 22"/>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1517" name="Text Box 23"/>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1518" name="Text Box 24"/>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1519" name="Text Box 25"/>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1520" name="Text Box 26"/>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1521" name="Text Box 27"/>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1522" name="Line 28"/>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1523" name="Line 29"/>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1524" name="Line 30"/>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1525" name="Text Box 31"/>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1526" name="Text Box 32"/>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1527" name="Text Box 33"/>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1528" name="Text Box 34"/>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1529" name="Text Box 35"/>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1530" name="Rectangle 3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1531" name="Text Box 3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1532" name="Text Box 40"/>
          <p:cNvSpPr txBox="1">
            <a:spLocks noChangeArrowheads="1"/>
          </p:cNvSpPr>
          <p:nvPr/>
        </p:nvSpPr>
        <p:spPr bwMode="auto">
          <a:xfrm rot="-2849498">
            <a:off x="17962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1533" name="Text Box 41"/>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1534" name="Text Box 42"/>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1536" name="Line 32"/>
          <p:cNvSpPr>
            <a:spLocks noChangeShapeType="1"/>
          </p:cNvSpPr>
          <p:nvPr/>
        </p:nvSpPr>
        <p:spPr bwMode="auto">
          <a:xfrm flipH="1" flipV="1">
            <a:off x="1828800" y="2057400"/>
            <a:ext cx="2514600" cy="2438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23632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5602" name="Picture 3"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603" name="Text Box 4"/>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4" name="Text Box 5"/>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5" name="Text Box 6"/>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5606" name="Text Box 7"/>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5607" name="Text Box 8"/>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5608" name="Text Box 9"/>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5609" name="Text Box 10"/>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5610" name="Text Box 11"/>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5611" name="Text Box 12"/>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5612" name="Text Box 13"/>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5613" name="Text Box 14"/>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5614" name="Text Box 15"/>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5615" name="Text Box 16"/>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5616" name="Text Box 17"/>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5617" name="Text Box 18"/>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5618" name="Line 19"/>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19" name="Line 20"/>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0" name="Line 21"/>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1" name="Text Box 22"/>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5622" name="Text Box 23"/>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5623" name="Text Box 24"/>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5624" name="Text Box 25"/>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5625" name="Text Box 26"/>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5626" name="Rectangle 2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5627" name="Text Box 2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5628" name="Text Box 29"/>
          <p:cNvSpPr txBox="1">
            <a:spLocks noChangeArrowheads="1"/>
          </p:cNvSpPr>
          <p:nvPr/>
        </p:nvSpPr>
        <p:spPr bwMode="auto">
          <a:xfrm rot="-2849498">
            <a:off x="17835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5629" name="Text Box 30"/>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5630" name="Text Box 31"/>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5631" name="Line 32"/>
          <p:cNvSpPr>
            <a:spLocks noChangeShapeType="1"/>
          </p:cNvSpPr>
          <p:nvPr/>
        </p:nvSpPr>
        <p:spPr bwMode="auto">
          <a:xfrm flipH="1" flipV="1">
            <a:off x="3048000" y="1600200"/>
            <a:ext cx="1295400" cy="28194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660768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1" descr="half_circl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304800"/>
            <a:ext cx="8839200" cy="4273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9698" name="Picture 9" descr="QS_half_circle_447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5400000">
            <a:off x="3071019" y="205581"/>
            <a:ext cx="2949575" cy="5586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699" name="Text Box 13"/>
          <p:cNvSpPr txBox="1">
            <a:spLocks noChangeArrowheads="1"/>
          </p:cNvSpPr>
          <p:nvPr/>
        </p:nvSpPr>
        <p:spPr bwMode="auto">
          <a:xfrm rot="-4568386">
            <a:off x="330993" y="3707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9700" name="Text Box 14"/>
          <p:cNvSpPr txBox="1">
            <a:spLocks noChangeArrowheads="1"/>
          </p:cNvSpPr>
          <p:nvPr/>
        </p:nvSpPr>
        <p:spPr bwMode="auto">
          <a:xfrm rot="-4238177">
            <a:off x="559593" y="2945607"/>
            <a:ext cx="7096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9701" name="Text Box 15"/>
          <p:cNvSpPr txBox="1">
            <a:spLocks noChangeArrowheads="1"/>
          </p:cNvSpPr>
          <p:nvPr/>
        </p:nvSpPr>
        <p:spPr bwMode="auto">
          <a:xfrm rot="-3404509">
            <a:off x="9913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0.0</a:t>
            </a:r>
          </a:p>
        </p:txBody>
      </p:sp>
      <p:sp>
        <p:nvSpPr>
          <p:cNvPr id="29702" name="Text Box 16"/>
          <p:cNvSpPr txBox="1">
            <a:spLocks noChangeArrowheads="1"/>
          </p:cNvSpPr>
          <p:nvPr/>
        </p:nvSpPr>
        <p:spPr bwMode="auto">
          <a:xfrm rot="-2794318">
            <a:off x="1448593" y="1599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0.1</a:t>
            </a:r>
          </a:p>
        </p:txBody>
      </p:sp>
      <p:sp>
        <p:nvSpPr>
          <p:cNvPr id="29703" name="Text Box 17"/>
          <p:cNvSpPr txBox="1">
            <a:spLocks noChangeArrowheads="1"/>
          </p:cNvSpPr>
          <p:nvPr/>
        </p:nvSpPr>
        <p:spPr bwMode="auto">
          <a:xfrm rot="-2178269">
            <a:off x="2057400" y="1066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0.2</a:t>
            </a:r>
          </a:p>
        </p:txBody>
      </p:sp>
      <p:sp>
        <p:nvSpPr>
          <p:cNvPr id="29704" name="Text Box 18"/>
          <p:cNvSpPr txBox="1">
            <a:spLocks noChangeArrowheads="1"/>
          </p:cNvSpPr>
          <p:nvPr/>
        </p:nvSpPr>
        <p:spPr bwMode="auto">
          <a:xfrm rot="-1536823">
            <a:off x="2667000" y="6858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0.3</a:t>
            </a:r>
          </a:p>
        </p:txBody>
      </p:sp>
      <p:sp>
        <p:nvSpPr>
          <p:cNvPr id="29705" name="Text Box 19"/>
          <p:cNvSpPr txBox="1">
            <a:spLocks noChangeArrowheads="1"/>
          </p:cNvSpPr>
          <p:nvPr/>
        </p:nvSpPr>
        <p:spPr bwMode="auto">
          <a:xfrm rot="-588962">
            <a:off x="3581400" y="457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0.4</a:t>
            </a:r>
          </a:p>
        </p:txBody>
      </p:sp>
      <p:sp>
        <p:nvSpPr>
          <p:cNvPr id="29706" name="Text Box 20"/>
          <p:cNvSpPr txBox="1">
            <a:spLocks noChangeArrowheads="1"/>
          </p:cNvSpPr>
          <p:nvPr/>
        </p:nvSpPr>
        <p:spPr bwMode="auto">
          <a:xfrm>
            <a:off x="4343400" y="381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0.5</a:t>
            </a:r>
          </a:p>
        </p:txBody>
      </p:sp>
      <p:sp>
        <p:nvSpPr>
          <p:cNvPr id="29707" name="Text Box 21"/>
          <p:cNvSpPr txBox="1">
            <a:spLocks noChangeArrowheads="1"/>
          </p:cNvSpPr>
          <p:nvPr/>
        </p:nvSpPr>
        <p:spPr bwMode="auto">
          <a:xfrm rot="761032">
            <a:off x="5105400" y="5334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0.6</a:t>
            </a:r>
          </a:p>
        </p:txBody>
      </p:sp>
      <p:sp>
        <p:nvSpPr>
          <p:cNvPr id="29708" name="Text Box 22"/>
          <p:cNvSpPr txBox="1">
            <a:spLocks noChangeArrowheads="1"/>
          </p:cNvSpPr>
          <p:nvPr/>
        </p:nvSpPr>
        <p:spPr bwMode="auto">
          <a:xfrm rot="1344672">
            <a:off x="5867400" y="7620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0.7</a:t>
            </a:r>
          </a:p>
        </p:txBody>
      </p:sp>
      <p:sp>
        <p:nvSpPr>
          <p:cNvPr id="29709" name="Text Box 23"/>
          <p:cNvSpPr txBox="1">
            <a:spLocks noChangeArrowheads="1"/>
          </p:cNvSpPr>
          <p:nvPr/>
        </p:nvSpPr>
        <p:spPr bwMode="auto">
          <a:xfrm rot="2129179">
            <a:off x="6477000" y="1219200"/>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0.8</a:t>
            </a:r>
          </a:p>
        </p:txBody>
      </p:sp>
      <p:sp>
        <p:nvSpPr>
          <p:cNvPr id="29710" name="Text Box 24"/>
          <p:cNvSpPr txBox="1">
            <a:spLocks noChangeArrowheads="1"/>
          </p:cNvSpPr>
          <p:nvPr/>
        </p:nvSpPr>
        <p:spPr bwMode="auto">
          <a:xfrm rot="2947126">
            <a:off x="6934993" y="1675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0.9</a:t>
            </a:r>
          </a:p>
        </p:txBody>
      </p:sp>
      <p:sp>
        <p:nvSpPr>
          <p:cNvPr id="29711" name="Text Box 25"/>
          <p:cNvSpPr txBox="1">
            <a:spLocks noChangeArrowheads="1"/>
          </p:cNvSpPr>
          <p:nvPr/>
        </p:nvSpPr>
        <p:spPr bwMode="auto">
          <a:xfrm rot="3663863">
            <a:off x="7392193" y="22090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1.0</a:t>
            </a:r>
          </a:p>
        </p:txBody>
      </p:sp>
      <p:sp>
        <p:nvSpPr>
          <p:cNvPr id="29712" name="Text Box 26"/>
          <p:cNvSpPr txBox="1">
            <a:spLocks noChangeArrowheads="1"/>
          </p:cNvSpPr>
          <p:nvPr/>
        </p:nvSpPr>
        <p:spPr bwMode="auto">
          <a:xfrm rot="4448000">
            <a:off x="7696993" y="28186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1.1</a:t>
            </a:r>
          </a:p>
        </p:txBody>
      </p:sp>
      <p:sp>
        <p:nvSpPr>
          <p:cNvPr id="29713" name="Text Box 27"/>
          <p:cNvSpPr txBox="1">
            <a:spLocks noChangeArrowheads="1"/>
          </p:cNvSpPr>
          <p:nvPr/>
        </p:nvSpPr>
        <p:spPr bwMode="auto">
          <a:xfrm rot="4402713">
            <a:off x="7925593" y="3504407"/>
            <a:ext cx="6080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a:solidFill>
                  <a:srgbClr val="000000"/>
                </a:solidFill>
              </a:rPr>
              <a:t>1.2</a:t>
            </a:r>
          </a:p>
        </p:txBody>
      </p:sp>
      <p:sp>
        <p:nvSpPr>
          <p:cNvPr id="29714" name="Line 28"/>
          <p:cNvSpPr>
            <a:spLocks noChangeShapeType="1"/>
          </p:cNvSpPr>
          <p:nvPr/>
        </p:nvSpPr>
        <p:spPr bwMode="auto">
          <a:xfrm flipH="1" flipV="1">
            <a:off x="2209800" y="2895600"/>
            <a:ext cx="2133600" cy="16002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9715" name="Line 29"/>
          <p:cNvSpPr>
            <a:spLocks noChangeShapeType="1"/>
          </p:cNvSpPr>
          <p:nvPr/>
        </p:nvSpPr>
        <p:spPr bwMode="auto">
          <a:xfrm flipH="1" flipV="1">
            <a:off x="2819400" y="2209800"/>
            <a:ext cx="1524000" cy="22860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9716" name="Line 30"/>
          <p:cNvSpPr>
            <a:spLocks noChangeShapeType="1"/>
          </p:cNvSpPr>
          <p:nvPr/>
        </p:nvSpPr>
        <p:spPr bwMode="auto">
          <a:xfrm flipH="1" flipV="1">
            <a:off x="4038600" y="1600200"/>
            <a:ext cx="304800" cy="289560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9717" name="Text Box 31"/>
          <p:cNvSpPr txBox="1">
            <a:spLocks noChangeArrowheads="1"/>
          </p:cNvSpPr>
          <p:nvPr/>
        </p:nvSpPr>
        <p:spPr bwMode="auto">
          <a:xfrm>
            <a:off x="2041525" y="3900488"/>
            <a:ext cx="1498600"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Reverse effects</a:t>
            </a:r>
          </a:p>
        </p:txBody>
      </p:sp>
      <p:sp>
        <p:nvSpPr>
          <p:cNvPr id="29718" name="Text Box 32"/>
          <p:cNvSpPr txBox="1">
            <a:spLocks noChangeArrowheads="1"/>
          </p:cNvSpPr>
          <p:nvPr/>
        </p:nvSpPr>
        <p:spPr bwMode="auto">
          <a:xfrm rot="2719329">
            <a:off x="2164556" y="3093244"/>
            <a:ext cx="2071688"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Developmental effects</a:t>
            </a:r>
            <a:endParaRPr lang="en-US" sz="1400">
              <a:solidFill>
                <a:srgbClr val="000000"/>
              </a:solidFill>
            </a:endParaRPr>
          </a:p>
        </p:txBody>
      </p:sp>
      <p:sp>
        <p:nvSpPr>
          <p:cNvPr id="29719" name="Text Box 33"/>
          <p:cNvSpPr txBox="1">
            <a:spLocks noChangeArrowheads="1"/>
          </p:cNvSpPr>
          <p:nvPr/>
        </p:nvSpPr>
        <p:spPr bwMode="auto">
          <a:xfrm rot="3975396">
            <a:off x="2989262" y="2725738"/>
            <a:ext cx="148907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Teacher effects</a:t>
            </a:r>
          </a:p>
        </p:txBody>
      </p:sp>
      <p:sp>
        <p:nvSpPr>
          <p:cNvPr id="29720" name="Text Box 34"/>
          <p:cNvSpPr txBox="1">
            <a:spLocks noChangeArrowheads="1"/>
          </p:cNvSpPr>
          <p:nvPr/>
        </p:nvSpPr>
        <p:spPr bwMode="auto">
          <a:xfrm>
            <a:off x="4648200" y="3886200"/>
            <a:ext cx="2130425" cy="3048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b="1">
                <a:solidFill>
                  <a:srgbClr val="000000"/>
                </a:solidFill>
              </a:rPr>
              <a:t>Zone of desired effects</a:t>
            </a:r>
          </a:p>
        </p:txBody>
      </p:sp>
      <p:sp>
        <p:nvSpPr>
          <p:cNvPr id="29721" name="Text Box 35"/>
          <p:cNvSpPr txBox="1">
            <a:spLocks noChangeArrowheads="1"/>
          </p:cNvSpPr>
          <p:nvPr/>
        </p:nvSpPr>
        <p:spPr bwMode="auto">
          <a:xfrm>
            <a:off x="762000" y="6172200"/>
            <a:ext cx="7853363" cy="5175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400">
                <a:solidFill>
                  <a:srgbClr val="000000"/>
                </a:solidFill>
              </a:rPr>
              <a:t>Hattie, J. (2009). </a:t>
            </a:r>
            <a:r>
              <a:rPr lang="en-US" sz="1400" i="1">
                <a:solidFill>
                  <a:srgbClr val="000000"/>
                </a:solidFill>
              </a:rPr>
              <a:t>Visible learning: A synthesis of over 800 meta-analyses related to achievement</a:t>
            </a:r>
            <a:r>
              <a:rPr lang="en-US" sz="1400">
                <a:solidFill>
                  <a:srgbClr val="000000"/>
                </a:solidFill>
              </a:rPr>
              <a:t>. </a:t>
            </a:r>
          </a:p>
          <a:p>
            <a:pPr defTabSz="914400" eaLnBrk="0" fontAlgn="base" hangingPunct="0">
              <a:spcBef>
                <a:spcPct val="0"/>
              </a:spcBef>
              <a:spcAft>
                <a:spcPct val="0"/>
              </a:spcAft>
            </a:pPr>
            <a:r>
              <a:rPr lang="en-US" sz="1400">
                <a:solidFill>
                  <a:srgbClr val="000000"/>
                </a:solidFill>
              </a:rPr>
              <a:t>New York: Routledge. </a:t>
            </a:r>
          </a:p>
        </p:txBody>
      </p:sp>
      <p:sp>
        <p:nvSpPr>
          <p:cNvPr id="29722" name="Rectangle 37"/>
          <p:cNvSpPr>
            <a:spLocks noChangeArrowheads="1"/>
          </p:cNvSpPr>
          <p:nvPr/>
        </p:nvSpPr>
        <p:spPr bwMode="auto">
          <a:xfrm>
            <a:off x="381000" y="4572000"/>
            <a:ext cx="8229600" cy="685800"/>
          </a:xfrm>
          <a:prstGeom prst="rect">
            <a:avLst/>
          </a:prstGeom>
          <a:noFill/>
          <a:ln w="2857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
        <p:nvSpPr>
          <p:cNvPr id="29723" name="Text Box 38"/>
          <p:cNvSpPr txBox="1">
            <a:spLocks noChangeArrowheads="1"/>
          </p:cNvSpPr>
          <p:nvPr/>
        </p:nvSpPr>
        <p:spPr bwMode="auto">
          <a:xfrm rot="-4166195">
            <a:off x="910432" y="3356768"/>
            <a:ext cx="11366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Negative</a:t>
            </a:r>
            <a:endParaRPr lang="en-US">
              <a:solidFill>
                <a:srgbClr val="000000"/>
              </a:solidFill>
            </a:endParaRPr>
          </a:p>
        </p:txBody>
      </p:sp>
      <p:sp>
        <p:nvSpPr>
          <p:cNvPr id="29724" name="Text Box 40"/>
          <p:cNvSpPr txBox="1">
            <a:spLocks noChangeArrowheads="1"/>
          </p:cNvSpPr>
          <p:nvPr/>
        </p:nvSpPr>
        <p:spPr bwMode="auto">
          <a:xfrm rot="-2849498">
            <a:off x="1796257" y="2042318"/>
            <a:ext cx="6413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Low</a:t>
            </a:r>
          </a:p>
        </p:txBody>
      </p:sp>
      <p:sp>
        <p:nvSpPr>
          <p:cNvPr id="29725" name="Text Box 41"/>
          <p:cNvSpPr txBox="1">
            <a:spLocks noChangeArrowheads="1"/>
          </p:cNvSpPr>
          <p:nvPr/>
        </p:nvSpPr>
        <p:spPr bwMode="auto">
          <a:xfrm rot="-1185244">
            <a:off x="2819400" y="1066800"/>
            <a:ext cx="10477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Medium</a:t>
            </a:r>
          </a:p>
        </p:txBody>
      </p:sp>
      <p:sp>
        <p:nvSpPr>
          <p:cNvPr id="29726" name="Text Box 42"/>
          <p:cNvSpPr txBox="1">
            <a:spLocks noChangeArrowheads="1"/>
          </p:cNvSpPr>
          <p:nvPr/>
        </p:nvSpPr>
        <p:spPr bwMode="auto">
          <a:xfrm rot="2216282">
            <a:off x="6096000" y="1600200"/>
            <a:ext cx="692150" cy="36671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r>
              <a:rPr lang="en-US" sz="1800" b="1">
                <a:solidFill>
                  <a:srgbClr val="333399"/>
                </a:solidFill>
              </a:rPr>
              <a:t>High</a:t>
            </a:r>
          </a:p>
        </p:txBody>
      </p:sp>
      <p:sp>
        <p:nvSpPr>
          <p:cNvPr id="29727" name="TextBox 1"/>
          <p:cNvSpPr txBox="1">
            <a:spLocks noChangeArrowheads="1"/>
          </p:cNvSpPr>
          <p:nvPr/>
        </p:nvSpPr>
        <p:spPr bwMode="auto">
          <a:xfrm>
            <a:off x="2036763" y="4684713"/>
            <a:ext cx="184666"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0"/>
              </a:spcBef>
              <a:spcAft>
                <a:spcPct val="0"/>
              </a:spcAft>
            </a:pPr>
            <a:endParaRPr lang="en-US" sz="2800" b="1" dirty="0">
              <a:solidFill>
                <a:srgbClr val="000000"/>
              </a:solidFill>
            </a:endParaRPr>
          </a:p>
        </p:txBody>
      </p:sp>
      <p:sp>
        <p:nvSpPr>
          <p:cNvPr id="29728" name="Line 32"/>
          <p:cNvSpPr>
            <a:spLocks noChangeShapeType="1"/>
          </p:cNvSpPr>
          <p:nvPr/>
        </p:nvSpPr>
        <p:spPr bwMode="auto">
          <a:xfrm flipV="1">
            <a:off x="4343400" y="990600"/>
            <a:ext cx="457200" cy="3505200"/>
          </a:xfrm>
          <a:prstGeom prst="line">
            <a:avLst/>
          </a:prstGeom>
          <a:noFill/>
          <a:ln w="57150">
            <a:solidFill>
              <a:srgbClr val="FF00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571626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05-17 at 12.01.29 P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34482" y="2361498"/>
            <a:ext cx="6976634" cy="3789536"/>
          </a:xfrm>
          <a:prstGeom prst="rect">
            <a:avLst/>
          </a:prstGeom>
        </p:spPr>
      </p:pic>
      <p:sp>
        <p:nvSpPr>
          <p:cNvPr id="3" name="TextBox 2"/>
          <p:cNvSpPr txBox="1"/>
          <p:nvPr/>
        </p:nvSpPr>
        <p:spPr>
          <a:xfrm>
            <a:off x="1234482" y="303709"/>
            <a:ext cx="6492977" cy="1938992"/>
          </a:xfrm>
          <a:prstGeom prst="rect">
            <a:avLst/>
          </a:prstGeom>
          <a:noFill/>
        </p:spPr>
        <p:txBody>
          <a:bodyPr wrap="square" rtlCol="0">
            <a:spAutoFit/>
          </a:bodyPr>
          <a:lstStyle/>
          <a:p>
            <a:pPr algn="r"/>
            <a:r>
              <a:rPr lang="en-US" sz="2800" dirty="0">
                <a:solidFill>
                  <a:srgbClr val="000000"/>
                </a:solidFill>
                <a:latin typeface="Arial"/>
                <a:ea typeface="ＭＳ Ｐゴシック"/>
                <a:cs typeface="ＭＳ Ｐゴシック"/>
              </a:rPr>
              <a:t>This is the </a:t>
            </a:r>
            <a:r>
              <a:rPr lang="en-US" sz="4000" dirty="0">
                <a:solidFill>
                  <a:srgbClr val="000000"/>
                </a:solidFill>
                <a:latin typeface="Arial"/>
                <a:ea typeface="ＭＳ Ｐゴシック"/>
                <a:cs typeface="ＭＳ Ｐゴシック"/>
              </a:rPr>
              <a:t>hinge point </a:t>
            </a:r>
            <a:r>
              <a:rPr lang="en-US" sz="2800" dirty="0">
                <a:solidFill>
                  <a:srgbClr val="000000"/>
                </a:solidFill>
                <a:latin typeface="Arial"/>
                <a:ea typeface="ＭＳ Ｐゴシック"/>
                <a:cs typeface="ＭＳ Ｐゴシック"/>
              </a:rPr>
              <a:t>– </a:t>
            </a:r>
          </a:p>
          <a:p>
            <a:pPr algn="r"/>
            <a:r>
              <a:rPr lang="en-US" sz="2800" dirty="0">
                <a:solidFill>
                  <a:srgbClr val="000000"/>
                </a:solidFill>
                <a:latin typeface="Arial"/>
                <a:ea typeface="ＭＳ Ｐゴシック"/>
                <a:cs typeface="ＭＳ Ｐゴシック"/>
              </a:rPr>
              <a:t>a </a:t>
            </a:r>
            <a:r>
              <a:rPr lang="en-US" sz="4000" dirty="0">
                <a:solidFill>
                  <a:srgbClr val="000000"/>
                </a:solidFill>
                <a:latin typeface="Arial"/>
                <a:ea typeface="ＭＳ Ｐゴシック"/>
                <a:cs typeface="ＭＳ Ｐゴシック"/>
              </a:rPr>
              <a:t>year’s worth of growth</a:t>
            </a:r>
            <a:r>
              <a:rPr lang="en-US" sz="2800" dirty="0">
                <a:solidFill>
                  <a:srgbClr val="000000"/>
                </a:solidFill>
                <a:latin typeface="Arial"/>
                <a:ea typeface="ＭＳ Ｐゴシック"/>
                <a:cs typeface="ＭＳ Ｐゴシック"/>
              </a:rPr>
              <a:t> for a </a:t>
            </a:r>
            <a:r>
              <a:rPr lang="en-US" sz="4000" dirty="0">
                <a:solidFill>
                  <a:srgbClr val="000000"/>
                </a:solidFill>
                <a:latin typeface="Arial"/>
                <a:ea typeface="ＭＳ Ｐゴシック"/>
                <a:cs typeface="ＭＳ Ｐゴシック"/>
              </a:rPr>
              <a:t>year in school</a:t>
            </a:r>
            <a:r>
              <a:rPr lang="en-US" sz="2800" dirty="0">
                <a:solidFill>
                  <a:srgbClr val="000000"/>
                </a:solidFill>
                <a:latin typeface="Arial"/>
                <a:ea typeface="ＭＳ Ｐゴシック"/>
                <a:cs typeface="ＭＳ Ｐゴシック"/>
              </a:rPr>
              <a:t>. </a:t>
            </a:r>
          </a:p>
        </p:txBody>
      </p:sp>
      <p:sp>
        <p:nvSpPr>
          <p:cNvPr id="4" name="Left Arrow 3"/>
          <p:cNvSpPr/>
          <p:nvPr/>
        </p:nvSpPr>
        <p:spPr bwMode="auto">
          <a:xfrm rot="14959652">
            <a:off x="3413744" y="1823904"/>
            <a:ext cx="1028665" cy="609689"/>
          </a:xfrm>
          <a:prstGeom prst="leftArrow">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822222954"/>
      </p:ext>
    </p:extLst>
  </p:cSld>
  <p:clrMapOvr>
    <a:masterClrMapping/>
  </p:clrMapOvr>
  <p:timing>
    <p:tnLst>
      <p:par>
        <p:cTn id="1" dur="indefinite" restart="never" nodeType="tmRoot"/>
      </p:par>
    </p:tnLst>
  </p:timing>
</p:sld>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1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_Title &amp; Bullets">
  <a:themeElements>
    <a:clrScheme name="">
      <a:dk1>
        <a:srgbClr val="000000"/>
      </a:dk1>
      <a:lt1>
        <a:srgbClr val="FFFFFF"/>
      </a:lt1>
      <a:dk2>
        <a:srgbClr val="000000"/>
      </a:dk2>
      <a:lt2>
        <a:srgbClr val="808080"/>
      </a:lt2>
      <a:accent1>
        <a:srgbClr val="191919"/>
      </a:accent1>
      <a:accent2>
        <a:srgbClr val="333399"/>
      </a:accent2>
      <a:accent3>
        <a:srgbClr val="FFFFFF"/>
      </a:accent3>
      <a:accent4>
        <a:srgbClr val="000000"/>
      </a:accent4>
      <a:accent5>
        <a:srgbClr val="ABABAB"/>
      </a:accent5>
      <a:accent6>
        <a:srgbClr val="2D2D8A"/>
      </a:accent6>
      <a:hlink>
        <a:srgbClr val="009999"/>
      </a:hlink>
      <a:folHlink>
        <a:srgbClr val="99CC00"/>
      </a:folHlink>
    </a:clrScheme>
    <a:fontScheme name="Title &amp; Bulle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2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1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2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0"/>
            <a:cs typeface="ヒラギノ角ゴ ProN W3"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2665</TotalTime>
  <Words>1927</Words>
  <Application>Microsoft Macintosh PowerPoint</Application>
  <PresentationFormat>On-screen Show (4:3)</PresentationFormat>
  <Paragraphs>635</Paragraphs>
  <Slides>57</Slides>
  <Notes>24</Notes>
  <HiddenSlides>1</HiddenSlides>
  <MMClips>0</MMClips>
  <ScaleCrop>false</ScaleCrop>
  <HeadingPairs>
    <vt:vector size="8" baseType="variant">
      <vt:variant>
        <vt:lpstr>Fonts Used</vt:lpstr>
      </vt:variant>
      <vt:variant>
        <vt:i4>12</vt:i4>
      </vt:variant>
      <vt:variant>
        <vt:lpstr>Theme</vt:lpstr>
      </vt:variant>
      <vt:variant>
        <vt:i4>17</vt:i4>
      </vt:variant>
      <vt:variant>
        <vt:lpstr>Embedded OLE Servers</vt:lpstr>
      </vt:variant>
      <vt:variant>
        <vt:i4>1</vt:i4>
      </vt:variant>
      <vt:variant>
        <vt:lpstr>Slide Titles</vt:lpstr>
      </vt:variant>
      <vt:variant>
        <vt:i4>57</vt:i4>
      </vt:variant>
    </vt:vector>
  </HeadingPairs>
  <TitlesOfParts>
    <vt:vector size="87" baseType="lpstr">
      <vt:lpstr>Arial</vt:lpstr>
      <vt:lpstr>ArialMT</vt:lpstr>
      <vt:lpstr>Calibri</vt:lpstr>
      <vt:lpstr>Century Gothic</vt:lpstr>
      <vt:lpstr>Gill Sans</vt:lpstr>
      <vt:lpstr>Marker Felt Thin</vt:lpstr>
      <vt:lpstr>MS PGothic</vt:lpstr>
      <vt:lpstr>ＭＳ Ｐゴシック</vt:lpstr>
      <vt:lpstr>Optima</vt:lpstr>
      <vt:lpstr>Osaka</vt:lpstr>
      <vt:lpstr>Times New Roman</vt:lpstr>
      <vt:lpstr>ヒラギノ角ゴ ProN W3</vt:lpstr>
      <vt:lpstr>Office Theme</vt:lpstr>
      <vt:lpstr>3_Office Theme</vt:lpstr>
      <vt:lpstr>3_Blank Presentation</vt:lpstr>
      <vt:lpstr>Blank</vt:lpstr>
      <vt:lpstr>1_Office Theme</vt:lpstr>
      <vt:lpstr>2_Office Theme</vt:lpstr>
      <vt:lpstr>4_Office Theme</vt:lpstr>
      <vt:lpstr>9_Office Theme</vt:lpstr>
      <vt:lpstr>12_Office Theme</vt:lpstr>
      <vt:lpstr>13_Office Theme</vt:lpstr>
      <vt:lpstr>19_Office Theme</vt:lpstr>
      <vt:lpstr>7_Blank Presentation</vt:lpstr>
      <vt:lpstr>1_Title &amp; Bullets</vt:lpstr>
      <vt:lpstr>24_Office Theme</vt:lpstr>
      <vt:lpstr>18_Office Theme</vt:lpstr>
      <vt:lpstr>25_Office Theme</vt:lpstr>
      <vt:lpstr>6_Office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Surface Learning is IMPORTANT</vt:lpstr>
      <vt:lpstr>PowerPoint Presentation</vt:lpstr>
      <vt:lpstr>PowerPoint Presentation</vt:lpstr>
      <vt:lpstr>STUDENT A </vt:lpstr>
      <vt:lpstr>STUDENT B </vt:lpstr>
      <vt:lpstr>STUDENT C </vt:lpstr>
      <vt:lpstr>PowerPoint Presentation</vt:lpstr>
      <vt:lpstr>PowerPoint Presentation</vt:lpstr>
      <vt:lpstr>PowerPoint Presentation</vt:lpstr>
      <vt:lpstr>PowerPoint Presentation</vt:lpstr>
      <vt:lpstr>PowerPoint Presentation</vt:lpstr>
      <vt:lpstr>PowerPoint Presentation</vt:lpstr>
      <vt:lpstr>Difficulty v. Complexity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Assessment Capable Learners </vt:lpstr>
      <vt:lpstr>PowerPoint Presentation</vt:lpstr>
    </vt:vector>
  </TitlesOfParts>
  <Company>SDSU</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Doug Fisher</dc:creator>
  <cp:lastModifiedBy>Douglas Fisher</cp:lastModifiedBy>
  <cp:revision>88</cp:revision>
  <dcterms:created xsi:type="dcterms:W3CDTF">2016-06-24T13:51:58Z</dcterms:created>
  <dcterms:modified xsi:type="dcterms:W3CDTF">2017-09-28T18:55:51Z</dcterms:modified>
</cp:coreProperties>
</file>