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 varScale="1">
        <p:scale>
          <a:sx n="65" d="100"/>
          <a:sy n="65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B1F4E-1859-4A3D-A342-39F0F8D435E3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94DD0-5479-41B4-935B-59497F8E22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37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SHARE</a:t>
            </a:r>
            <a:r>
              <a:rPr lang="en-US" baseline="0" dirty="0"/>
              <a:t> agenda</a:t>
            </a:r>
          </a:p>
          <a:p>
            <a:r>
              <a:rPr lang="en-US" baseline="0" dirty="0"/>
              <a:t>ASK Who has heard of and/or attended an unconference? </a:t>
            </a:r>
          </a:p>
          <a:p>
            <a:r>
              <a:rPr lang="en-US" baseline="0" dirty="0"/>
              <a:t>EXPLAIN unconference/</a:t>
            </a:r>
            <a:r>
              <a:rPr lang="en-US" baseline="0" dirty="0" err="1"/>
              <a:t>Edcamp</a:t>
            </a:r>
            <a:r>
              <a:rPr lang="en-US" baseline="0" dirty="0"/>
              <a:t>/Colleague Circles: Networking Nights (C2N2) are synonymous.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FDD18-8DCC-4D9A-BA71-BE8D05C21F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9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52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20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90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12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06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28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85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4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72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2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818F9EC-B0B5-4C85-ADAF-57EE6468843E}" type="datetimeFigureOut">
              <a:rPr lang="en-US" smtClean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9111B1F-5652-47D8-8178-0D5DA539F76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80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Unconference – CLAS 2017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Facilitator – Tracy Blinn, </a:t>
            </a:r>
          </a:p>
          <a:p>
            <a:r>
              <a:rPr lang="en-US" dirty="0"/>
              <a:t>Volusia County Schools</a:t>
            </a:r>
          </a:p>
          <a:p>
            <a:r>
              <a:rPr lang="en-US" dirty="0"/>
              <a:t>thblinn@volusia.k12.fl.us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683" y="0"/>
            <a:ext cx="4473526" cy="45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12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rgbClr val="0070C0"/>
          </a:solidFill>
        </p:spPr>
        <p:txBody>
          <a:bodyPr>
            <a:normAutofit fontScale="92500"/>
          </a:bodyPr>
          <a:lstStyle/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</a:t>
            </a:r>
            <a:r>
              <a:rPr lang="en-US" sz="8800" dirty="0">
                <a:solidFill>
                  <a:prstClr val="white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4:25 – 4:50</a:t>
            </a: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	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Everyone you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ever meet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know something 		you don’t. </a:t>
            </a:r>
          </a:p>
          <a:p>
            <a:pPr marL="18288" indent="0">
              <a:buNone/>
            </a:pPr>
            <a:r>
              <a:rPr lang="en-US" dirty="0">
                <a:solidFill>
                  <a:schemeClr val="bg1"/>
                </a:solidFill>
              </a:rPr>
              <a:t>							~ Bill Nye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26126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0" y="838201"/>
            <a:ext cx="4572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9267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10129234" cy="1463040"/>
          </a:xfrm>
        </p:spPr>
        <p:txBody>
          <a:bodyPr>
            <a:normAutofit/>
          </a:bodyPr>
          <a:lstStyle/>
          <a:p>
            <a:r>
              <a:rPr lang="en-US" dirty="0"/>
              <a:t>Debrief: </a:t>
            </a:r>
            <a:br>
              <a:rPr lang="en-US" dirty="0"/>
            </a:br>
            <a:r>
              <a:rPr lang="en-US" dirty="0"/>
              <a:t>What is the best thing I learned today?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074" y="-5752"/>
            <a:ext cx="4629394" cy="457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448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52700" y="533400"/>
            <a:ext cx="7086600" cy="3886200"/>
          </a:xfrm>
        </p:spPr>
        <p:txBody>
          <a:bodyPr/>
          <a:lstStyle/>
          <a:p>
            <a:pPr marL="18288" indent="0">
              <a:buNone/>
            </a:pPr>
            <a:r>
              <a:rPr lang="en-US" dirty="0"/>
              <a:t>						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0" y="1066800"/>
            <a:ext cx="6934200" cy="467820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4000" kern="0" dirty="0">
                <a:solidFill>
                  <a:prstClr val="white"/>
                </a:solidFill>
                <a:latin typeface="Palatino Linotype"/>
              </a:rPr>
              <a:t>“It’s impossible,” </a:t>
            </a:r>
            <a:r>
              <a:rPr lang="en-US" sz="4800" kern="0" dirty="0">
                <a:solidFill>
                  <a:prstClr val="white"/>
                </a:solidFill>
                <a:latin typeface="Monotype Corsiva" panose="03010101010201010101" pitchFamily="66" charset="0"/>
              </a:rPr>
              <a:t>said pride</a:t>
            </a:r>
            <a:r>
              <a:rPr lang="en-US" sz="4000" kern="0" dirty="0">
                <a:solidFill>
                  <a:prstClr val="white"/>
                </a:solidFill>
                <a:latin typeface="Palatino Linotype"/>
              </a:rPr>
              <a:t>.</a:t>
            </a:r>
          </a:p>
          <a:p>
            <a:pPr>
              <a:defRPr/>
            </a:pPr>
            <a:endParaRPr lang="en-US" sz="1000" kern="0" dirty="0">
              <a:solidFill>
                <a:prstClr val="white"/>
              </a:solidFill>
              <a:latin typeface="Palatino Linotype"/>
            </a:endParaRPr>
          </a:p>
          <a:p>
            <a:pPr>
              <a:defRPr/>
            </a:pPr>
            <a:r>
              <a:rPr lang="en-US" sz="4000" kern="0" dirty="0">
                <a:latin typeface="Palatino Linotype"/>
              </a:rPr>
              <a:t>“It’s risky,” </a:t>
            </a:r>
            <a:r>
              <a:rPr lang="en-US" sz="4400" kern="0" dirty="0">
                <a:latin typeface="Monotype Corsiva" panose="03010101010201010101" pitchFamily="66" charset="0"/>
              </a:rPr>
              <a:t>said experience</a:t>
            </a:r>
            <a:r>
              <a:rPr lang="en-US" sz="4400" kern="0" dirty="0">
                <a:latin typeface="Palatino Linotype"/>
              </a:rPr>
              <a:t>.</a:t>
            </a:r>
          </a:p>
          <a:p>
            <a:pPr>
              <a:defRPr/>
            </a:pPr>
            <a:endParaRPr lang="en-US" sz="1000" i="1" kern="0" dirty="0">
              <a:solidFill>
                <a:prstClr val="white"/>
              </a:solidFill>
              <a:latin typeface="Palatino Linotype"/>
            </a:endParaRPr>
          </a:p>
          <a:p>
            <a:pPr>
              <a:defRPr/>
            </a:pPr>
            <a:r>
              <a:rPr lang="en-US" sz="4000" kern="0" dirty="0">
                <a:solidFill>
                  <a:prstClr val="white"/>
                </a:solidFill>
                <a:latin typeface="Palatino Linotype"/>
              </a:rPr>
              <a:t>“It’s pointless,” </a:t>
            </a:r>
            <a:r>
              <a:rPr lang="en-US" sz="4400" kern="0" dirty="0">
                <a:solidFill>
                  <a:prstClr val="white"/>
                </a:solidFill>
                <a:latin typeface="Monotype Corsiva" panose="03010101010201010101" pitchFamily="66" charset="0"/>
              </a:rPr>
              <a:t>said reason</a:t>
            </a:r>
            <a:r>
              <a:rPr lang="en-US" sz="4400" kern="0" dirty="0">
                <a:solidFill>
                  <a:prstClr val="white"/>
                </a:solidFill>
                <a:latin typeface="Palatino Linotype"/>
              </a:rPr>
              <a:t>.</a:t>
            </a:r>
          </a:p>
          <a:p>
            <a:pPr>
              <a:defRPr/>
            </a:pPr>
            <a:endParaRPr lang="en-US" sz="1000" kern="0" dirty="0">
              <a:solidFill>
                <a:prstClr val="white"/>
              </a:solidFill>
              <a:latin typeface="Palatino Linotype"/>
            </a:endParaRPr>
          </a:p>
          <a:p>
            <a:pPr>
              <a:defRPr/>
            </a:pPr>
            <a:r>
              <a:rPr lang="en-US" sz="6000" b="1" kern="0" dirty="0">
                <a:latin typeface="Palatino Linotype"/>
              </a:rPr>
              <a:t>“Give it a try,”</a:t>
            </a:r>
          </a:p>
          <a:p>
            <a:pPr>
              <a:defRPr/>
            </a:pPr>
            <a:r>
              <a:rPr lang="en-US" kern="0" dirty="0">
                <a:latin typeface="Palatino Linotype"/>
              </a:rPr>
              <a:t> 	</a:t>
            </a:r>
            <a:r>
              <a:rPr lang="en-US" sz="5400" b="1" kern="0" dirty="0">
                <a:latin typeface="Monotype Corsiva" panose="03010101010201010101" pitchFamily="66" charset="0"/>
              </a:rPr>
              <a:t>whispered the heart</a:t>
            </a:r>
            <a:r>
              <a:rPr lang="en-US" sz="5400" b="1" kern="0" dirty="0">
                <a:latin typeface="Palatino Linotype"/>
              </a:rPr>
              <a:t>. </a:t>
            </a:r>
          </a:p>
          <a:p>
            <a:pPr algn="r">
              <a:defRPr/>
            </a:pPr>
            <a:r>
              <a:rPr lang="en-US" b="1" kern="0" dirty="0">
                <a:solidFill>
                  <a:prstClr val="white"/>
                </a:solidFill>
                <a:latin typeface="Palatino Linotype"/>
              </a:rPr>
              <a:t>~ Anonymous</a:t>
            </a:r>
          </a:p>
        </p:txBody>
      </p:sp>
    </p:spTree>
    <p:extLst>
      <p:ext uri="{BB962C8B-B14F-4D97-AF65-F5344CB8AC3E}">
        <p14:creationId xmlns:p14="http://schemas.microsoft.com/office/powerpoint/2010/main" val="1126188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609600"/>
            <a:ext cx="7543800" cy="9144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132926"/>
              </p:ext>
            </p:extLst>
          </p:nvPr>
        </p:nvGraphicFramePr>
        <p:xfrm>
          <a:off x="2290012" y="1466873"/>
          <a:ext cx="7692189" cy="3413598"/>
        </p:xfrm>
        <a:graphic>
          <a:graphicData uri="http://schemas.openxmlformats.org/drawingml/2006/table">
            <a:tbl>
              <a:tblPr firstRow="1" firstCol="1" bandRow="1"/>
              <a:tblGrid>
                <a:gridCol w="1777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4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38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Estrangelo Edessa"/>
                          <a:ea typeface="Batang"/>
                        </a:rPr>
                        <a:t>8:30 – 8:40</a:t>
                      </a:r>
                      <a:endParaRPr lang="en-US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B3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Estrangelo Edessa"/>
                          <a:ea typeface="Calibri"/>
                        </a:rPr>
                        <a:t>Welcome and Unconference Overview</a:t>
                      </a:r>
                      <a:endParaRPr lang="en-US" sz="2400" dirty="0">
                        <a:effectLst/>
                        <a:latin typeface="Arial"/>
                        <a:ea typeface="Calibri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Estrangelo Edessa"/>
                          <a:ea typeface="Calibri"/>
                        </a:rPr>
                        <a:t>Unconference guidelines &amp; selecting sessions</a:t>
                      </a:r>
                      <a:endParaRPr lang="en-US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DB3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DB3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DB3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96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Estrangelo Edessa"/>
                          <a:ea typeface="Batang"/>
                        </a:rPr>
                        <a:t>8:40</a:t>
                      </a:r>
                      <a:r>
                        <a:rPr lang="en-US" sz="1800" b="1" baseline="0" dirty="0">
                          <a:effectLst/>
                          <a:latin typeface="Estrangelo Edessa"/>
                          <a:ea typeface="Batang"/>
                        </a:rPr>
                        <a:t> – 9:05</a:t>
                      </a:r>
                      <a:endParaRPr lang="en-US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Estrangelo Edessa"/>
                          <a:ea typeface="Calibri"/>
                        </a:rPr>
                        <a:t>Session 1</a:t>
                      </a:r>
                      <a:endParaRPr lang="en-US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715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Estrangelo Edessa"/>
                          <a:ea typeface="Batang"/>
                        </a:rPr>
                        <a:t>9:10 – 9:35</a:t>
                      </a:r>
                      <a:endParaRPr lang="en-US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Estrangelo Edessa"/>
                        <a:ea typeface="Calibri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strangelo Edessa"/>
                          <a:ea typeface="Calibri"/>
                          <a:cs typeface="+mn-cs"/>
                        </a:rPr>
                        <a:t>Session 2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Calibri"/>
                        <a:cs typeface="+mn-cs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00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strangelo Edessa"/>
                          <a:ea typeface="Calibri"/>
                          <a:cs typeface="+mn-cs"/>
                        </a:rPr>
                        <a:t>9:35 – 9:45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Calibri"/>
                        <a:cs typeface="+mn-cs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Estrangelo Edessa"/>
                          <a:ea typeface="Calibri"/>
                          <a:cs typeface="+mn-cs"/>
                        </a:rPr>
                        <a:t>Debrief 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Calibri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D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044826" y="27839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251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862" y="-152400"/>
            <a:ext cx="9157138" cy="419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762" y="3520966"/>
            <a:ext cx="5423338" cy="333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3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8839200" cy="6553200"/>
          </a:xfrm>
          <a:prstGeom prst="rect">
            <a:avLst/>
          </a:prstGeom>
          <a:solidFill>
            <a:srgbClr val="0070C0"/>
          </a:solidFill>
          <a:ln w="76200" cmpd="tri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6000" b="1" dirty="0">
                <a:latin typeface="Estrangelo Edessa"/>
                <a:ea typeface="Calibri"/>
              </a:rPr>
              <a:t>Principles of Open Space</a:t>
            </a:r>
            <a:endParaRPr lang="en-US" sz="6000" dirty="0">
              <a:latin typeface="Arial"/>
              <a:ea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Estrangelo Edessa"/>
                <a:ea typeface="Calibri"/>
              </a:rPr>
              <a:t> </a:t>
            </a:r>
            <a:r>
              <a:rPr lang="en-US" sz="4000" dirty="0">
                <a:solidFill>
                  <a:schemeClr val="bg1"/>
                </a:solidFill>
                <a:latin typeface="Estrangelo Edessa"/>
                <a:ea typeface="Calibri"/>
              </a:rPr>
              <a:t>1. </a:t>
            </a:r>
            <a:r>
              <a:rPr lang="en-US" sz="4000" dirty="0">
                <a:solidFill>
                  <a:schemeClr val="bg1"/>
                </a:solidFill>
                <a:latin typeface="Calibri"/>
                <a:ea typeface="Times New Roman"/>
                <a:cs typeface="Times New Roman"/>
              </a:rPr>
              <a:t>Whoever comes are the right people.</a:t>
            </a:r>
          </a:p>
          <a:p>
            <a:pPr lvl="0">
              <a:lnSpc>
                <a:spcPct val="150000"/>
              </a:lnSpc>
            </a:pPr>
            <a:r>
              <a:rPr lang="en-US" sz="4000" dirty="0">
                <a:solidFill>
                  <a:prstClr val="black"/>
                </a:solidFill>
                <a:latin typeface="Calibri"/>
                <a:ea typeface="Times New Roman"/>
                <a:cs typeface="Times New Roman"/>
              </a:rPr>
              <a:t>2. Whenever it starts is the right time.</a:t>
            </a:r>
          </a:p>
          <a:p>
            <a:pPr lvl="0"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  <a:latin typeface="Calibri"/>
                <a:ea typeface="Times New Roman"/>
                <a:cs typeface="Times New Roman"/>
              </a:rPr>
              <a:t>3. Wherever it happens is the right place.</a:t>
            </a:r>
          </a:p>
          <a:p>
            <a:r>
              <a:rPr lang="en-US" sz="4000" dirty="0">
                <a:latin typeface="Calibri"/>
                <a:ea typeface="Times New Roman"/>
                <a:cs typeface="Times New Roman"/>
              </a:rPr>
              <a:t>4. Whatever happens is the only thing   </a:t>
            </a:r>
          </a:p>
          <a:p>
            <a:r>
              <a:rPr lang="en-US" sz="4000" dirty="0">
                <a:latin typeface="Calibri"/>
                <a:ea typeface="Times New Roman"/>
                <a:cs typeface="Times New Roman"/>
              </a:rPr>
              <a:t>     that could have happened.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solidFill>
                  <a:schemeClr val="bg1"/>
                </a:solidFill>
                <a:latin typeface="Calibri"/>
                <a:ea typeface="Times New Roman"/>
                <a:cs typeface="Times New Roman"/>
              </a:rPr>
              <a:t>5. When it’s over, it’s over. 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latin typeface="Calibri"/>
                <a:ea typeface="Times New Roman"/>
                <a:cs typeface="Times New Roman"/>
              </a:rPr>
              <a:t>6. Document and Share</a:t>
            </a:r>
          </a:p>
        </p:txBody>
      </p:sp>
    </p:spTree>
    <p:extLst>
      <p:ext uri="{BB962C8B-B14F-4D97-AF65-F5344CB8AC3E}">
        <p14:creationId xmlns:p14="http://schemas.microsoft.com/office/powerpoint/2010/main" val="294560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8839200" cy="6553200"/>
          </a:xfrm>
          <a:prstGeom prst="rect">
            <a:avLst/>
          </a:prstGeom>
          <a:solidFill>
            <a:srgbClr val="0070C0"/>
          </a:solidFill>
          <a:ln w="76200" cmpd="tri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/>
            <a:r>
              <a:rPr lang="en-US" sz="6600" b="1" dirty="0">
                <a:latin typeface="Estrangelo Edessa"/>
                <a:ea typeface="Calibri"/>
              </a:rPr>
              <a:t>Law of Two Feet</a:t>
            </a:r>
            <a:endParaRPr lang="en-US" sz="6600" dirty="0">
              <a:latin typeface="Arial"/>
              <a:ea typeface="Calibri"/>
            </a:endParaRPr>
          </a:p>
          <a:p>
            <a:r>
              <a:rPr lang="en-US" sz="1200" dirty="0">
                <a:latin typeface="Calibri"/>
                <a:ea typeface="Calibri"/>
                <a:cs typeface="Times New Roman"/>
              </a:rPr>
              <a:t> </a:t>
            </a:r>
            <a:endParaRPr lang="en-US" sz="1200" dirty="0">
              <a:latin typeface="Arial"/>
              <a:ea typeface="Calibri"/>
            </a:endParaRPr>
          </a:p>
          <a:p>
            <a:pPr algn="ctr">
              <a:lnSpc>
                <a:spcPct val="150000"/>
              </a:lnSpc>
            </a:pPr>
            <a:r>
              <a:rPr lang="en-US" sz="3800" dirty="0">
                <a:latin typeface="Calibri"/>
                <a:ea typeface="Calibri"/>
                <a:cs typeface="Times New Roman"/>
              </a:rPr>
              <a:t>If you find yourself in a position where you are neither learning nor contributing, you are responsible for moving to another place—using your two feet to find a place where your participation is more meaningful.</a:t>
            </a:r>
            <a:endParaRPr lang="en-US" sz="3800" dirty="0">
              <a:latin typeface="Arial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6866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1" y="2387025"/>
            <a:ext cx="6609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prstClr val="white"/>
                </a:solidFill>
              </a:rPr>
              <a:t>Open Space:  Live creation of agenda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38862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"/>
            <a:ext cx="5283926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309588"/>
            <a:ext cx="5867400" cy="414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74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rgbClr val="0070C0"/>
          </a:solidFill>
        </p:spPr>
        <p:txBody>
          <a:bodyPr>
            <a:normAutofit fontScale="92500"/>
          </a:bodyPr>
          <a:lstStyle/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</a:t>
            </a:r>
            <a:r>
              <a:rPr lang="en-US" sz="8800" dirty="0">
                <a:solidFill>
                  <a:prstClr val="white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8:40 - 9:05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	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Everyone you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ever meet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know something 		you don’t. </a:t>
            </a:r>
          </a:p>
          <a:p>
            <a:pPr marL="18288" indent="0">
              <a:buNone/>
            </a:pPr>
            <a:r>
              <a:rPr lang="en-US" dirty="0">
                <a:solidFill>
                  <a:schemeClr val="bg1"/>
                </a:solidFill>
              </a:rPr>
              <a:t>							</a:t>
            </a:r>
            <a:r>
              <a:rPr lang="en-US" sz="4300" dirty="0">
                <a:solidFill>
                  <a:schemeClr val="bg1"/>
                </a:solidFill>
              </a:rPr>
              <a:t>~ Bill Nye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26126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84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  <a:solidFill>
            <a:srgbClr val="0070C0"/>
          </a:solidFill>
        </p:spPr>
        <p:txBody>
          <a:bodyPr>
            <a:normAutofit fontScale="92500"/>
          </a:bodyPr>
          <a:lstStyle/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</a:t>
            </a:r>
            <a:r>
              <a:rPr lang="en-US" sz="8800" dirty="0">
                <a:solidFill>
                  <a:prstClr val="white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9:10 – 9:35</a:t>
            </a: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		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Everyone you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ever meet </a:t>
            </a:r>
          </a:p>
          <a:p>
            <a:pPr marL="18288" indent="0">
              <a:buNone/>
            </a:pPr>
            <a:r>
              <a:rPr lang="en-US" sz="6600" dirty="0">
                <a:solidFill>
                  <a:schemeClr val="bg1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		will know something 		you don’t. </a:t>
            </a:r>
          </a:p>
          <a:p>
            <a:pPr marL="18288" indent="0">
              <a:buNone/>
            </a:pPr>
            <a:r>
              <a:rPr lang="en-US" dirty="0">
                <a:solidFill>
                  <a:schemeClr val="bg1"/>
                </a:solidFill>
              </a:rPr>
              <a:t>							~ Bill Nye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26126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0" y="838201"/>
            <a:ext cx="45720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96308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</TotalTime>
  <Words>126</Words>
  <Application>Microsoft Office PowerPoint</Application>
  <PresentationFormat>Widescreen</PresentationFormat>
  <Paragraphs>60</Paragraphs>
  <Slides>11</Slides>
  <Notes>1</Notes>
  <HiddenSlides>4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Batang</vt:lpstr>
      <vt:lpstr>Calibri</vt:lpstr>
      <vt:lpstr>David</vt:lpstr>
      <vt:lpstr>Estrangelo Edessa</vt:lpstr>
      <vt:lpstr>Monotype Corsiva</vt:lpstr>
      <vt:lpstr>Palatino Linotype</vt:lpstr>
      <vt:lpstr>Times New Roman</vt:lpstr>
      <vt:lpstr>Tw Cen MT</vt:lpstr>
      <vt:lpstr>Tw Cen MT Condensed</vt:lpstr>
      <vt:lpstr>Wingdings 3</vt:lpstr>
      <vt:lpstr>Integral</vt:lpstr>
      <vt:lpstr>Unconference – CLAS 2017</vt:lpstr>
      <vt:lpstr>PowerPoint Presentation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Debrief:  What is the best thing I learned today? </vt:lpstr>
    </vt:vector>
  </TitlesOfParts>
  <Company>Volusia County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Unconference – CLAS 2016</dc:title>
  <dc:creator>Blinn, Tracy H.</dc:creator>
  <cp:lastModifiedBy>David A. Shelley</cp:lastModifiedBy>
  <cp:revision>5</cp:revision>
  <dcterms:created xsi:type="dcterms:W3CDTF">2016-05-11T20:43:13Z</dcterms:created>
  <dcterms:modified xsi:type="dcterms:W3CDTF">2017-05-15T16:25:43Z</dcterms:modified>
</cp:coreProperties>
</file>