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8" r:id="rId22"/>
    <p:sldId id="279" r:id="rId23"/>
    <p:sldId id="276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 varScale="1">
        <p:scale>
          <a:sx n="89" d="100"/>
          <a:sy n="89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862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430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46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06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1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353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05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85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33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00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30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7BCB3-5503-4C03-A4E1-8024C94A8316}" type="datetimeFigureOut">
              <a:rPr lang="en-US" smtClean="0"/>
              <a:t>5/9/2017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55E34-D198-497E-BB8B-4BE778835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283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com/url?sa=i&amp;rct=j&amp;q=&amp;esrc=s&amp;source=images&amp;cd=&amp;cad=rja&amp;uact=8&amp;ved=0ahUKEwiA45Hwh4nTAhWKwiYKHZsBAjEQjRwIBw&amp;url=http://starcasm.net/archives/16770&amp;psig=AFQjCNGa1qFhZimq3S7QAwSJtDYIGmFZFw&amp;ust=1491335517908066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Enrique.puig@ucf.ed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com/url?sa=i&amp;rct=j&amp;q=&amp;esrc=s&amp;source=images&amp;cd=&amp;cad=rja&amp;uact=8&amp;ved=0ahUKEwi91J3g84jTAhXDKCYKHcV5AvMQjRwIBw&amp;url=http://variety.com/2014/scene/news/top-ten-things-you-didnt-know-about-the-late-show-with-david-letterman-courtesy-of-the-people-who-write-the-show-1201351109/&amp;psig=AFQjCNHA2uB8LEiXUnh8EoeoX5l0KVta9w&amp;ust=149132845514797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m/url?sa=i&amp;rct=j&amp;q=&amp;esrc=s&amp;source=images&amp;cd=&amp;cad=rja&amp;uact=8&amp;ved=0ahUKEwi7i9T584jTAhVCQyYKHefzD2oQjRwIBw&amp;url=http://time.com/3849750/david-letterman-sidekick-guest-star/&amp;psig=AFQjCNHA2uB8LEiXUnh8EoeoX5l0KVta9w&amp;ust=1491328455147974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77" y="1565238"/>
            <a:ext cx="6948922" cy="52927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2915" y="503409"/>
            <a:ext cx="1132780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/>
              <a:t>Seriously Inappropriate Practices in </a:t>
            </a:r>
          </a:p>
          <a:p>
            <a:r>
              <a:rPr lang="en-US" sz="4400" b="1" dirty="0" smtClean="0"/>
              <a:t>Literacy Education across English Language Arts, History/Social Studies, Science &amp; Mathematics</a:t>
            </a:r>
            <a:endParaRPr lang="en-US" sz="4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80913" y="5260489"/>
            <a:ext cx="4555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Enrique A. Puig</a:t>
            </a:r>
          </a:p>
          <a:p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</a:rPr>
              <a:t>Morgridge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International Reading Center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College of Education and Human Performance</a:t>
            </a:r>
          </a:p>
          <a:p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University of Central Florida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77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877" y="3429000"/>
            <a:ext cx="11510246" cy="32738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1671" y="4723356"/>
            <a:ext cx="10316583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Data </a:t>
            </a:r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walls that highlight students’ academic needs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259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3060000">
            <a:off x="5850947" y="461278"/>
            <a:ext cx="4222531" cy="3560065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587413" y="1091681"/>
            <a:ext cx="29951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Let’s highlight deficits based on static assessments (and color code them) and talk about a “growth mindset”. Am I the only one that sees the dichotomy?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3542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877" y="3351941"/>
            <a:ext cx="11510246" cy="3273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0156" y="4646297"/>
            <a:ext cx="9036424" cy="685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Whole </a:t>
            </a:r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 grouping by student abilities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23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5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 rot="18540000" flipH="1">
            <a:off x="1802837" y="218465"/>
            <a:ext cx="3978031" cy="3647499"/>
          </a:xfrm>
          <a:prstGeom prst="wedgeEllipseCallout">
            <a:avLst>
              <a:gd name="adj1" fmla="val -35957"/>
              <a:gd name="adj2" fmla="val 6318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584580" y="625151"/>
            <a:ext cx="28271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W</a:t>
            </a:r>
            <a:r>
              <a:rPr lang="en-US" sz="2000" b="1" dirty="0" smtClean="0"/>
              <a:t>e believe that knowledge is socially constructed yet we group low-progress students and wonder why they’re not making progress. Sounds like an alternative </a:t>
            </a:r>
            <a:r>
              <a:rPr lang="en-US" sz="2000" b="1" dirty="0" smtClean="0"/>
              <a:t>fact. </a:t>
            </a:r>
            <a:r>
              <a:rPr lang="en-US" sz="2000" b="1" dirty="0"/>
              <a:t>I</a:t>
            </a:r>
            <a:r>
              <a:rPr lang="en-US" sz="2000" b="1" dirty="0" smtClean="0"/>
              <a:t>s </a:t>
            </a:r>
            <a:r>
              <a:rPr lang="en-US" sz="2000" b="1" dirty="0" smtClean="0"/>
              <a:t>that alternative teaching?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3473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67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712" y="3429000"/>
            <a:ext cx="11510246" cy="32738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4703" y="4756282"/>
            <a:ext cx="10531736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Using </a:t>
            </a:r>
            <a:r>
              <a:rPr lang="en-US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leveled texts as an incentive for student progress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70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result for david letterman  and bill clinton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r="6549"/>
          <a:stretch/>
        </p:blipFill>
        <p:spPr bwMode="auto">
          <a:xfrm>
            <a:off x="-1" y="0"/>
            <a:ext cx="122880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 rot="18060000" flipH="1">
            <a:off x="398893" y="714166"/>
            <a:ext cx="2449702" cy="2440526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25151" y="1408921"/>
            <a:ext cx="2267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Define what you mean by leveled sex…I mean text?</a:t>
            </a:r>
            <a:endParaRPr lang="en-US" sz="2000" b="1" dirty="0"/>
          </a:p>
        </p:txBody>
      </p:sp>
      <p:sp>
        <p:nvSpPr>
          <p:cNvPr id="5" name="Oval Callout 4"/>
          <p:cNvSpPr/>
          <p:nvPr/>
        </p:nvSpPr>
        <p:spPr>
          <a:xfrm rot="9600000">
            <a:off x="6849707" y="2840630"/>
            <a:ext cx="3978031" cy="320430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445828" y="3429000"/>
            <a:ext cx="29391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Leveled texts aren’t a new concept. They’ve always been or should be a tool for an observant teacher to use to support students’ learning.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894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877" y="3201334"/>
            <a:ext cx="11510246" cy="3273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5608" y="4528616"/>
            <a:ext cx="10897498" cy="61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Using </a:t>
            </a:r>
            <a:r>
              <a:rPr lang="en-US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leveled texts to inform parents of their child’s progress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6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10528539">
            <a:off x="7283991" y="2850484"/>
            <a:ext cx="3907002" cy="2769956"/>
          </a:xfrm>
          <a:prstGeom prst="wedgeEllipseCallout">
            <a:avLst>
              <a:gd name="adj1" fmla="val -4155"/>
              <a:gd name="adj2" fmla="val 6553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Callout 3"/>
          <p:cNvSpPr/>
          <p:nvPr/>
        </p:nvSpPr>
        <p:spPr>
          <a:xfrm rot="10800000">
            <a:off x="153436" y="3346419"/>
            <a:ext cx="3978031" cy="2192990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648687" y="3625134"/>
            <a:ext cx="34001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Does a </a:t>
            </a:r>
            <a:r>
              <a:rPr lang="en-US" sz="2000" b="1" dirty="0" err="1" smtClean="0"/>
              <a:t>lexile</a:t>
            </a:r>
            <a:r>
              <a:rPr lang="en-US" sz="2000" b="1" dirty="0" smtClean="0"/>
              <a:t> level or a  F &amp; P level really tell parents they’re child’s strengths and needs?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52800" y="4088971"/>
            <a:ext cx="3585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F-n-P? That sounds like something Joe would say.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1166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3695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723" y="3351941"/>
            <a:ext cx="11510246" cy="32738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9247" y="4690893"/>
            <a:ext cx="10391887" cy="59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Using </a:t>
            </a:r>
            <a:r>
              <a:rPr lang="en-US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words correct per minute as a measure of fluency</a:t>
            </a:r>
            <a:endParaRPr lang="en-US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79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4" t="-142" r="7" b="14739"/>
          <a:stretch/>
        </p:blipFill>
        <p:spPr>
          <a:xfrm>
            <a:off x="0" y="0"/>
            <a:ext cx="12322612" cy="685800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10612588">
            <a:off x="7402353" y="3448797"/>
            <a:ext cx="4318437" cy="2148385"/>
          </a:xfrm>
          <a:prstGeom prst="wedgeEllipseCallout">
            <a:avLst>
              <a:gd name="adj1" fmla="val 1264"/>
              <a:gd name="adj2" fmla="val 6571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Callout 3"/>
          <p:cNvSpPr/>
          <p:nvPr/>
        </p:nvSpPr>
        <p:spPr>
          <a:xfrm rot="10800000" flipH="1">
            <a:off x="623655" y="4105966"/>
            <a:ext cx="4012603" cy="1790892"/>
          </a:xfrm>
          <a:prstGeom prst="wedgeEllipseCallout">
            <a:avLst>
              <a:gd name="adj1" fmla="val -1764"/>
              <a:gd name="adj2" fmla="val 8263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833429" y="4767686"/>
            <a:ext cx="36955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Supercalifragilisticexpiaidocious</a:t>
            </a:r>
            <a:r>
              <a:rPr lang="en-US" sz="2000" b="1" dirty="0" smtClean="0"/>
              <a:t>!</a:t>
            </a:r>
          </a:p>
          <a:p>
            <a:r>
              <a:rPr lang="en-US" sz="2000" b="1" dirty="0" smtClean="0"/>
              <a:t>I’m fluid!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910272" y="3950611"/>
            <a:ext cx="36038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Are we telling kids that reading everything fast is good? Poetry? Chemistry? Math? History</a:t>
            </a:r>
            <a:r>
              <a:rPr lang="en-US" sz="2000" b="1" dirty="0" smtClean="0"/>
              <a:t>?</a:t>
            </a:r>
          </a:p>
          <a:p>
            <a:r>
              <a:rPr lang="en-US" sz="2000" b="1" dirty="0" smtClean="0"/>
              <a:t>Shakespeare?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1790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5357" y="3411107"/>
            <a:ext cx="11510246" cy="32738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2277" y="4718607"/>
            <a:ext cx="98862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10.  Defining </a:t>
            </a:r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“reading” only in terms of print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102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723" y="3351941"/>
            <a:ext cx="11510246" cy="32738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7768" y="4659441"/>
            <a:ext cx="10289740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Teaching and providing models of nonsense words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80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" t="166" r="8296" b="-166"/>
          <a:stretch/>
        </p:blipFill>
        <p:spPr>
          <a:xfrm>
            <a:off x="0" y="0"/>
            <a:ext cx="12213858" cy="685800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10800000" flipH="1">
            <a:off x="623653" y="3642493"/>
            <a:ext cx="4012603" cy="1358919"/>
          </a:xfrm>
          <a:prstGeom prst="wedgeEllipseCallout">
            <a:avLst>
              <a:gd name="adj1" fmla="val 8960"/>
              <a:gd name="adj2" fmla="val 9055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435855" y="4121897"/>
            <a:ext cx="2388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Bigly </a:t>
            </a:r>
            <a:r>
              <a:rPr lang="en-US" sz="2000" b="1" dirty="0" err="1" smtClean="0"/>
              <a:t>braggadocious</a:t>
            </a:r>
            <a:r>
              <a:rPr lang="en-US" sz="2000" b="1" dirty="0" smtClean="0"/>
              <a:t>.</a:t>
            </a:r>
            <a:endParaRPr lang="en-US" sz="20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2675" y="2373170"/>
            <a:ext cx="4334632" cy="19487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87784" y="3076687"/>
            <a:ext cx="3044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Really?  </a:t>
            </a:r>
            <a:r>
              <a:rPr lang="en-US" sz="2000" b="1" dirty="0" smtClean="0"/>
              <a:t>Do I really need to explain why?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327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McNamara fallacy </a:t>
            </a:r>
            <a:r>
              <a:rPr lang="en-US" b="1" dirty="0" smtClean="0"/>
              <a:t>(aka quantitative fallacy)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first step is to measure whatever can be easily measured. </a:t>
            </a:r>
            <a:endParaRPr lang="en-US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second step is to disregard that which can't be easily measured or to give it an arbitrary quantitative value. </a:t>
            </a:r>
            <a:endParaRPr lang="en-US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third step is to presume that what can't be measured easily really isn't important.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fourth step is to say that what can't be easily measured really doesn't exist.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8560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777" y="1565238"/>
            <a:ext cx="6948922" cy="529276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2915" y="503409"/>
            <a:ext cx="1132780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Seriously Inappropriate Practices in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Literacy Education across English Language Arts, History/Social Studies, Science &amp; Mathematics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0913" y="4991548"/>
            <a:ext cx="4555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Enrique A. Puig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FFC000">
                    <a:lumMod val="75000"/>
                  </a:srgbClr>
                </a:solidFill>
                <a:latin typeface="Calibri" panose="020F0502020204030204"/>
                <a:hlinkClick r:id="rId3"/>
              </a:rPr>
              <a:t>e</a:t>
            </a:r>
            <a:r>
              <a:rPr lang="en-US" b="1" noProof="0" dirty="0" smtClean="0">
                <a:solidFill>
                  <a:srgbClr val="FFC000">
                    <a:lumMod val="75000"/>
                  </a:srgbClr>
                </a:solidFill>
                <a:latin typeface="Calibri" panose="020F0502020204030204"/>
                <a:hlinkClick r:id="rId3"/>
              </a:rPr>
              <a:t>nrique.puig@ucf.edu</a:t>
            </a:r>
            <a:r>
              <a:rPr lang="en-US" b="1" noProof="0" dirty="0" smtClean="0">
                <a:solidFill>
                  <a:srgbClr val="FFC000">
                    <a:lumMod val="75000"/>
                  </a:srgbClr>
                </a:solidFill>
                <a:latin typeface="Calibri" panose="020F0502020204030204"/>
              </a:rPr>
              <a:t> 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solidFill>
                <a:srgbClr val="FFC000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Morgridge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International Reading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College of Education and Human Performance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University of Central Florida</a:t>
            </a:r>
          </a:p>
        </p:txBody>
      </p:sp>
    </p:spTree>
    <p:extLst>
      <p:ext uri="{BB962C8B-B14F-4D97-AF65-F5344CB8AC3E}">
        <p14:creationId xmlns:p14="http://schemas.microsoft.com/office/powerpoint/2010/main" val="424778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Oval Callout 1"/>
          <p:cNvSpPr/>
          <p:nvPr/>
        </p:nvSpPr>
        <p:spPr>
          <a:xfrm rot="3060000">
            <a:off x="7288245" y="273538"/>
            <a:ext cx="3978031" cy="320430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968343" y="721530"/>
            <a:ext cx="2780522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We read people, art, movies.  It’s not just print. We need to think of all reading as a message-getting, problem-solving activity.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88294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7"/>
            <a:ext cx="12192000" cy="68536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877" y="3330425"/>
            <a:ext cx="11510246" cy="32738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7732" y="4637925"/>
            <a:ext cx="1000461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 Teaching </a:t>
            </a:r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reading and writing as a subject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42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3060000">
            <a:off x="6499560" y="602270"/>
            <a:ext cx="3600761" cy="3146389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035282" y="1082351"/>
            <a:ext cx="23699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Reading and writing are tools for learning. Why limit the use of tools to just learning about them?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96237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877" y="3428999"/>
            <a:ext cx="11510246" cy="32738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5459" y="4668819"/>
            <a:ext cx="9843247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Separating </a:t>
            </a:r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reading from writing in instruction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95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david letterman top ten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79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Callout 2"/>
          <p:cNvSpPr/>
          <p:nvPr/>
        </p:nvSpPr>
        <p:spPr>
          <a:xfrm rot="3060000">
            <a:off x="5854164" y="454537"/>
            <a:ext cx="3978031" cy="3734369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443587" y="1044448"/>
            <a:ext cx="27991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Reading and writing are grounded in the same language system. The development of one supports the other in learning. Why disable students by excluding one from the other?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3326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david letterman top ten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5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0877" y="3429000"/>
            <a:ext cx="11510246" cy="32738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3186" y="4736500"/>
            <a:ext cx="9735671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Scheduling </a:t>
            </a:r>
            <a:r>
              <a:rPr lang="en-US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Professional Learning Community</a:t>
            </a:r>
            <a:endParaRPr lang="en-US" sz="3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78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16"/>
          <a:stretch/>
        </p:blipFill>
        <p:spPr>
          <a:xfrm>
            <a:off x="-1" y="-8081"/>
            <a:ext cx="12176421" cy="6866081"/>
          </a:xfrm>
          <a:prstGeom prst="rect">
            <a:avLst/>
          </a:prstGeom>
        </p:spPr>
      </p:pic>
      <p:sp>
        <p:nvSpPr>
          <p:cNvPr id="3" name="Oval Callout 2"/>
          <p:cNvSpPr/>
          <p:nvPr/>
        </p:nvSpPr>
        <p:spPr>
          <a:xfrm rot="3060000">
            <a:off x="7337188" y="387349"/>
            <a:ext cx="3874803" cy="3113842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863672" y="1091682"/>
            <a:ext cx="28271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Seriously! How </a:t>
            </a:r>
            <a:r>
              <a:rPr lang="en-US" sz="2000" b="1" dirty="0" smtClean="0"/>
              <a:t>do you schedule a community?  If you’re scheduling a PLC, call it what it is…A MEETING!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097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507</Words>
  <Application>Microsoft Office PowerPoint</Application>
  <PresentationFormat>Widescreen</PresentationFormat>
  <Paragraphs>44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Symbol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McNamara fallacy (aka quantitative fallacy)</vt:lpstr>
      <vt:lpstr>PowerPoint Presentation</vt:lpstr>
    </vt:vector>
  </TitlesOfParts>
  <Company>College of Education and Human Performance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Enrique Puig</dc:creator>
  <cp:lastModifiedBy>Enrique Puig</cp:lastModifiedBy>
  <cp:revision>29</cp:revision>
  <dcterms:created xsi:type="dcterms:W3CDTF">2017-04-03T17:53:29Z</dcterms:created>
  <dcterms:modified xsi:type="dcterms:W3CDTF">2017-05-09T12:17:33Z</dcterms:modified>
</cp:coreProperties>
</file>