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93467" r:id="rId4"/>
  </p:sldMasterIdLst>
  <p:notesMasterIdLst>
    <p:notesMasterId r:id="rId26"/>
  </p:notesMasterIdLst>
  <p:handoutMasterIdLst>
    <p:handoutMasterId r:id="rId27"/>
  </p:handoutMasterIdLst>
  <p:sldIdLst>
    <p:sldId id="257" r:id="rId5"/>
    <p:sldId id="292" r:id="rId6"/>
    <p:sldId id="302" r:id="rId7"/>
    <p:sldId id="304" r:id="rId8"/>
    <p:sldId id="307" r:id="rId9"/>
    <p:sldId id="308" r:id="rId10"/>
    <p:sldId id="258" r:id="rId11"/>
    <p:sldId id="300" r:id="rId12"/>
    <p:sldId id="312" r:id="rId13"/>
    <p:sldId id="320" r:id="rId14"/>
    <p:sldId id="313" r:id="rId15"/>
    <p:sldId id="314" r:id="rId16"/>
    <p:sldId id="310" r:id="rId17"/>
    <p:sldId id="318" r:id="rId18"/>
    <p:sldId id="315" r:id="rId19"/>
    <p:sldId id="316" r:id="rId20"/>
    <p:sldId id="317" r:id="rId21"/>
    <p:sldId id="311" r:id="rId22"/>
    <p:sldId id="319" r:id="rId23"/>
    <p:sldId id="290" r:id="rId24"/>
    <p:sldId id="291" r:id="rId25"/>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vin Smith" initials="KS" lastIdx="3" clrIdx="0">
    <p:extLst>
      <p:ext uri="{19B8F6BF-5375-455C-9EA6-DF929625EA0E}">
        <p15:presenceInfo xmlns:p15="http://schemas.microsoft.com/office/powerpoint/2012/main" userId="S-1-5-21-564636073-1502796568-452222600-37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21" autoAdjust="0"/>
    <p:restoredTop sz="70062" autoAdjust="0"/>
  </p:normalViewPr>
  <p:slideViewPr>
    <p:cSldViewPr snapToGrid="0" snapToObjects="1">
      <p:cViewPr>
        <p:scale>
          <a:sx n="73" d="100"/>
          <a:sy n="73" d="100"/>
        </p:scale>
        <p:origin x="1212" y="24"/>
      </p:cViewPr>
      <p:guideLst>
        <p:guide orient="horz" pos="2160"/>
        <p:guide pos="2880"/>
      </p:guideLst>
    </p:cSldViewPr>
  </p:slideViewPr>
  <p:notesTextViewPr>
    <p:cViewPr>
      <p:scale>
        <a:sx n="3" d="2"/>
        <a:sy n="3" d="2"/>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7" y="0"/>
            <a:ext cx="3066733" cy="468154"/>
          </a:xfrm>
          <a:prstGeom prst="rect">
            <a:avLst/>
          </a:prstGeom>
        </p:spPr>
        <p:txBody>
          <a:bodyPr vert="horz" lIns="93936" tIns="46968" rIns="93936" bIns="46968" rtlCol="0"/>
          <a:lstStyle>
            <a:lvl1pPr algn="r">
              <a:defRPr sz="1200"/>
            </a:lvl1pPr>
          </a:lstStyle>
          <a:p>
            <a:fld id="{5F591F36-3982-5B48-AAFE-8C35D7C11E5D}" type="datetimeFigureOut">
              <a:rPr lang="en-US" smtClean="0"/>
              <a:t>5/12/2017</a:t>
            </a:fld>
            <a:endParaRPr lang="en-US"/>
          </a:p>
        </p:txBody>
      </p:sp>
      <p:sp>
        <p:nvSpPr>
          <p:cNvPr id="4" name="Footer Placeholder 3"/>
          <p:cNvSpPr>
            <a:spLocks noGrp="1"/>
          </p:cNvSpPr>
          <p:nvPr>
            <p:ph type="ftr" sz="quarter" idx="2"/>
          </p:nvPr>
        </p:nvSpPr>
        <p:spPr>
          <a:xfrm>
            <a:off x="2"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7" y="8893296"/>
            <a:ext cx="3066733" cy="468154"/>
          </a:xfrm>
          <a:prstGeom prst="rect">
            <a:avLst/>
          </a:prstGeom>
        </p:spPr>
        <p:txBody>
          <a:bodyPr vert="horz" lIns="93936" tIns="46968" rIns="93936" bIns="46968" rtlCol="0" anchor="b"/>
          <a:lstStyle>
            <a:lvl1pPr algn="r">
              <a:defRPr sz="1200"/>
            </a:lvl1pPr>
          </a:lstStyle>
          <a:p>
            <a:fld id="{3222095C-2B27-684A-8595-50DA94C94800}" type="slidenum">
              <a:rPr lang="en-US" smtClean="0"/>
              <a:t>‹#›</a:t>
            </a:fld>
            <a:endParaRPr lang="en-US"/>
          </a:p>
        </p:txBody>
      </p:sp>
    </p:spTree>
    <p:extLst>
      <p:ext uri="{BB962C8B-B14F-4D97-AF65-F5344CB8AC3E}">
        <p14:creationId xmlns:p14="http://schemas.microsoft.com/office/powerpoint/2010/main" val="316145057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7" y="0"/>
            <a:ext cx="3066733" cy="468154"/>
          </a:xfrm>
          <a:prstGeom prst="rect">
            <a:avLst/>
          </a:prstGeom>
        </p:spPr>
        <p:txBody>
          <a:bodyPr vert="horz" lIns="93936" tIns="46968" rIns="93936" bIns="46968" rtlCol="0"/>
          <a:lstStyle>
            <a:lvl1pPr algn="r">
              <a:defRPr sz="1200"/>
            </a:lvl1pPr>
          </a:lstStyle>
          <a:p>
            <a:fld id="{6FC2D969-D642-9E40-8DBA-256FD10604AE}" type="datetimeFigureOut">
              <a:rPr lang="en-US" smtClean="0"/>
              <a:t>5/12/2017</a:t>
            </a:fld>
            <a:endParaRPr lang="en-US"/>
          </a:p>
        </p:txBody>
      </p:sp>
      <p:sp>
        <p:nvSpPr>
          <p:cNvPr id="4" name="Slide Image Placeholder 3"/>
          <p:cNvSpPr>
            <a:spLocks noGrp="1" noRot="1" noChangeAspect="1"/>
          </p:cNvSpPr>
          <p:nvPr>
            <p:ph type="sldImg" idx="2"/>
          </p:nvPr>
        </p:nvSpPr>
        <p:spPr>
          <a:xfrm>
            <a:off x="1198563" y="701675"/>
            <a:ext cx="4679950" cy="351155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7" y="8893296"/>
            <a:ext cx="3066733" cy="468154"/>
          </a:xfrm>
          <a:prstGeom prst="rect">
            <a:avLst/>
          </a:prstGeom>
        </p:spPr>
        <p:txBody>
          <a:bodyPr vert="horz" lIns="93936" tIns="46968" rIns="93936" bIns="46968" rtlCol="0" anchor="b"/>
          <a:lstStyle>
            <a:lvl1pPr algn="r">
              <a:defRPr sz="1200"/>
            </a:lvl1pPr>
          </a:lstStyle>
          <a:p>
            <a:fld id="{459B7E52-CD1C-994F-900D-1E7D37EAE357}" type="slidenum">
              <a:rPr lang="en-US" smtClean="0"/>
              <a:t>‹#›</a:t>
            </a:fld>
            <a:endParaRPr lang="en-US"/>
          </a:p>
        </p:txBody>
      </p:sp>
    </p:spTree>
    <p:extLst>
      <p:ext uri="{BB962C8B-B14F-4D97-AF65-F5344CB8AC3E}">
        <p14:creationId xmlns:p14="http://schemas.microsoft.com/office/powerpoint/2010/main" val="266116999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59B7E52-CD1C-994F-900D-1E7D37EAE357}" type="slidenum">
              <a:rPr lang="en-US" smtClean="0"/>
              <a:t>1</a:t>
            </a:fld>
            <a:endParaRPr lang="en-US"/>
          </a:p>
        </p:txBody>
      </p:sp>
    </p:spTree>
    <p:extLst>
      <p:ext uri="{BB962C8B-B14F-4D97-AF65-F5344CB8AC3E}">
        <p14:creationId xmlns:p14="http://schemas.microsoft.com/office/powerpoint/2010/main" val="3148781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Times New Roman" pitchFamily="18" charset="0"/>
              </a:defRPr>
            </a:lvl1pPr>
            <a:lvl2pPr marL="750157" indent="-288522" eaLnBrk="0" hangingPunct="0">
              <a:spcBef>
                <a:spcPct val="30000"/>
              </a:spcBef>
              <a:defRPr sz="1200">
                <a:solidFill>
                  <a:schemeClr val="tx1"/>
                </a:solidFill>
                <a:latin typeface="Times New Roman" pitchFamily="18" charset="0"/>
              </a:defRPr>
            </a:lvl2pPr>
            <a:lvl3pPr marL="1154087" indent="-230817" eaLnBrk="0" hangingPunct="0">
              <a:spcBef>
                <a:spcPct val="30000"/>
              </a:spcBef>
              <a:defRPr sz="1200">
                <a:solidFill>
                  <a:schemeClr val="tx1"/>
                </a:solidFill>
                <a:latin typeface="Times New Roman" pitchFamily="18" charset="0"/>
              </a:defRPr>
            </a:lvl3pPr>
            <a:lvl4pPr marL="1615722" indent="-230817" eaLnBrk="0" hangingPunct="0">
              <a:spcBef>
                <a:spcPct val="30000"/>
              </a:spcBef>
              <a:defRPr sz="1200">
                <a:solidFill>
                  <a:schemeClr val="tx1"/>
                </a:solidFill>
                <a:latin typeface="Times New Roman" pitchFamily="18" charset="0"/>
              </a:defRPr>
            </a:lvl4pPr>
            <a:lvl5pPr marL="2077357" indent="-230817" eaLnBrk="0" hangingPunct="0">
              <a:spcBef>
                <a:spcPct val="30000"/>
              </a:spcBef>
              <a:defRPr sz="1200">
                <a:solidFill>
                  <a:schemeClr val="tx1"/>
                </a:solidFill>
                <a:latin typeface="Times New Roman" pitchFamily="18" charset="0"/>
              </a:defRPr>
            </a:lvl5pPr>
            <a:lvl6pPr marL="2538992" indent="-230817" eaLnBrk="0" fontAlgn="base" hangingPunct="0">
              <a:spcBef>
                <a:spcPct val="30000"/>
              </a:spcBef>
              <a:spcAft>
                <a:spcPct val="0"/>
              </a:spcAft>
              <a:defRPr sz="1200">
                <a:solidFill>
                  <a:schemeClr val="tx1"/>
                </a:solidFill>
                <a:latin typeface="Times New Roman" pitchFamily="18" charset="0"/>
              </a:defRPr>
            </a:lvl6pPr>
            <a:lvl7pPr marL="3000626" indent="-230817" eaLnBrk="0" fontAlgn="base" hangingPunct="0">
              <a:spcBef>
                <a:spcPct val="30000"/>
              </a:spcBef>
              <a:spcAft>
                <a:spcPct val="0"/>
              </a:spcAft>
              <a:defRPr sz="1200">
                <a:solidFill>
                  <a:schemeClr val="tx1"/>
                </a:solidFill>
                <a:latin typeface="Times New Roman" pitchFamily="18" charset="0"/>
              </a:defRPr>
            </a:lvl7pPr>
            <a:lvl8pPr marL="3462261" indent="-230817" eaLnBrk="0" fontAlgn="base" hangingPunct="0">
              <a:spcBef>
                <a:spcPct val="30000"/>
              </a:spcBef>
              <a:spcAft>
                <a:spcPct val="0"/>
              </a:spcAft>
              <a:defRPr sz="1200">
                <a:solidFill>
                  <a:schemeClr val="tx1"/>
                </a:solidFill>
                <a:latin typeface="Times New Roman" pitchFamily="18" charset="0"/>
              </a:defRPr>
            </a:lvl8pPr>
            <a:lvl9pPr marL="3923896" indent="-230817"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E2587035-6442-4176-A2BF-296E8C2594F8}" type="slidenum">
              <a:rPr lang="en-US" altLang="en-US">
                <a:solidFill>
                  <a:prstClr val="black"/>
                </a:solidFill>
              </a:rPr>
              <a:pPr eaLnBrk="1" hangingPunct="1">
                <a:spcBef>
                  <a:spcPct val="0"/>
                </a:spcBef>
              </a:pPr>
              <a:t>2</a:t>
            </a:fld>
            <a:endParaRPr lang="en-US" altLang="en-US">
              <a:solidFill>
                <a:prstClr val="black"/>
              </a:solidFill>
            </a:endParaRPr>
          </a:p>
        </p:txBody>
      </p:sp>
      <p:sp>
        <p:nvSpPr>
          <p:cNvPr id="43011" name="Rectangle 2"/>
          <p:cNvSpPr>
            <a:spLocks noGrp="1" noRot="1" noChangeAspect="1" noChangeArrowheads="1" noTextEdit="1"/>
          </p:cNvSpPr>
          <p:nvPr>
            <p:ph type="sldImg"/>
          </p:nvPr>
        </p:nvSpPr>
        <p:spPr>
          <a:xfrm>
            <a:off x="1181100" y="730250"/>
            <a:ext cx="4714875" cy="3535363"/>
          </a:xfrm>
          <a:ln/>
        </p:spPr>
      </p:sp>
      <p:sp>
        <p:nvSpPr>
          <p:cNvPr id="43012" name="Rectangle 3"/>
          <p:cNvSpPr>
            <a:spLocks noGrp="1" noChangeArrowheads="1"/>
          </p:cNvSpPr>
          <p:nvPr>
            <p:ph type="body" idx="1"/>
          </p:nvPr>
        </p:nvSpPr>
        <p:spPr>
          <a:xfrm>
            <a:off x="944038" y="4473398"/>
            <a:ext cx="5188999" cy="4159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92141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REL-SE at Florida State University</a:t>
            </a:r>
            <a:endParaRPr lang="en-US" dirty="0">
              <a:solidFill>
                <a:prstClr val="black"/>
              </a:solidFill>
            </a:endParaRPr>
          </a:p>
        </p:txBody>
      </p:sp>
      <p:sp>
        <p:nvSpPr>
          <p:cNvPr id="5" name="Slide Number Placeholder 4"/>
          <p:cNvSpPr>
            <a:spLocks noGrp="1"/>
          </p:cNvSpPr>
          <p:nvPr>
            <p:ph type="sldNum" sz="quarter" idx="11"/>
          </p:nvPr>
        </p:nvSpPr>
        <p:spPr/>
        <p:txBody>
          <a:bodyPr/>
          <a:lstStyle/>
          <a:p>
            <a:fld id="{8F50FA23-0CAF-4DEF-B22C-A503A4F2C2CA}"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972664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REL-SE at Florida State University</a:t>
            </a:r>
            <a:endParaRPr lang="en-US" dirty="0">
              <a:solidFill>
                <a:prstClr val="black"/>
              </a:solidFill>
            </a:endParaRPr>
          </a:p>
        </p:txBody>
      </p:sp>
    </p:spTree>
    <p:extLst>
      <p:ext uri="{BB962C8B-B14F-4D97-AF65-F5344CB8AC3E}">
        <p14:creationId xmlns:p14="http://schemas.microsoft.com/office/powerpoint/2010/main" val="3654920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9B7E52-CD1C-994F-900D-1E7D37EAE357}" type="slidenum">
              <a:rPr lang="en-US" smtClean="0"/>
              <a:t>6</a:t>
            </a:fld>
            <a:endParaRPr lang="en-US"/>
          </a:p>
        </p:txBody>
      </p:sp>
    </p:spTree>
    <p:extLst>
      <p:ext uri="{BB962C8B-B14F-4D97-AF65-F5344CB8AC3E}">
        <p14:creationId xmlns:p14="http://schemas.microsoft.com/office/powerpoint/2010/main" val="2531331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9B7E52-CD1C-994F-900D-1E7D37EAE357}" type="slidenum">
              <a:rPr lang="en-US" smtClean="0"/>
              <a:t>10</a:t>
            </a:fld>
            <a:endParaRPr lang="en-US"/>
          </a:p>
        </p:txBody>
      </p:sp>
    </p:spTree>
    <p:extLst>
      <p:ext uri="{BB962C8B-B14F-4D97-AF65-F5344CB8AC3E}">
        <p14:creationId xmlns:p14="http://schemas.microsoft.com/office/powerpoint/2010/main" val="3124713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solidFill>
                  <a:srgbClr val="730E00"/>
                </a:solidFill>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367589"/>
          </a:xfrm>
        </p:spPr>
        <p:txBody>
          <a:bodyPr/>
          <a:lstStyle>
            <a:lvl1pPr marL="0" indent="0" algn="ctr">
              <a:buNone/>
              <a:defRPr>
                <a:solidFill>
                  <a:schemeClr val="bg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840564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0400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54847"/>
            <a:ext cx="2057400" cy="524651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54847"/>
            <a:ext cx="6019800" cy="5246519"/>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98814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lide with Text">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306527" y="201982"/>
            <a:ext cx="8540162" cy="906490"/>
          </a:xfrm>
          <a:prstGeom prst="rect">
            <a:avLst/>
          </a:prstGeom>
          <a:effectLst>
            <a:outerShdw blurRad="50800" dist="38100" dir="2700000" algn="tl" rotWithShape="0">
              <a:prstClr val="black">
                <a:alpha val="40000"/>
              </a:prstClr>
            </a:outerShdw>
          </a:effectLst>
        </p:spPr>
        <p:txBody>
          <a:bodyPr anchor="ctr"/>
          <a:lstStyle>
            <a:lvl1pPr>
              <a:defRPr sz="4000"/>
            </a:lvl1pPr>
          </a:lstStyle>
          <a:p>
            <a:r>
              <a:rPr lang="en-US" smtClean="0"/>
              <a:t>Click to edit Master title style</a:t>
            </a:r>
            <a:endParaRPr lang="en-US"/>
          </a:p>
        </p:txBody>
      </p:sp>
      <p:sp>
        <p:nvSpPr>
          <p:cNvPr id="8" name="Content Placeholder 2"/>
          <p:cNvSpPr>
            <a:spLocks noGrp="1"/>
          </p:cNvSpPr>
          <p:nvPr>
            <p:ph idx="10"/>
          </p:nvPr>
        </p:nvSpPr>
        <p:spPr>
          <a:xfrm>
            <a:off x="306527" y="1652924"/>
            <a:ext cx="8540162" cy="4258350"/>
          </a:xfrm>
          <a:prstGeom prst="rect">
            <a:avLst/>
          </a:prstGeom>
        </p:spPr>
        <p:txBody>
          <a:bodyPr/>
          <a:lstStyle>
            <a:lvl1pPr marL="342900" indent="-342900">
              <a:buFont typeface="Wingdings" charset="2"/>
              <a:buChar cha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16865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lide with Text">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306527" y="201982"/>
            <a:ext cx="8540162" cy="906490"/>
          </a:xfrm>
          <a:prstGeom prst="rect">
            <a:avLst/>
          </a:prstGeom>
          <a:effectLst/>
        </p:spPr>
        <p:txBody>
          <a:bodyPr anchor="ctr"/>
          <a:lstStyle>
            <a:lvl1pPr>
              <a:defRPr sz="4000"/>
            </a:lvl1pPr>
          </a:lstStyle>
          <a:p>
            <a:r>
              <a:rPr lang="en-US" smtClean="0"/>
              <a:t>Click to edit Master title style</a:t>
            </a:r>
            <a:endParaRPr lang="en-US"/>
          </a:p>
        </p:txBody>
      </p:sp>
      <p:sp>
        <p:nvSpPr>
          <p:cNvPr id="8" name="Content Placeholder 2"/>
          <p:cNvSpPr>
            <a:spLocks noGrp="1"/>
          </p:cNvSpPr>
          <p:nvPr>
            <p:ph idx="10"/>
          </p:nvPr>
        </p:nvSpPr>
        <p:spPr>
          <a:xfrm>
            <a:off x="306527" y="1652923"/>
            <a:ext cx="8540162" cy="4825721"/>
          </a:xfrm>
          <a:prstGeom prst="rect">
            <a:avLst/>
          </a:prstGeom>
        </p:spPr>
        <p:txBody>
          <a:bodyPr/>
          <a:lstStyle>
            <a:lvl1pPr marL="342900" indent="-342900">
              <a:buFont typeface="Wingdings" charset="2"/>
              <a:buChar cha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67234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730E00"/>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bg2">
                    <a:lumMod val="25000"/>
                  </a:schemeClr>
                </a:solidFill>
              </a:defRPr>
            </a:lvl1pPr>
            <a:lvl2pPr>
              <a:defRPr>
                <a:solidFill>
                  <a:schemeClr val="bg2">
                    <a:lumMod val="25000"/>
                  </a:schemeClr>
                </a:solidFill>
              </a:defRPr>
            </a:lvl2pPr>
            <a:lvl3pPr>
              <a:defRPr>
                <a:solidFill>
                  <a:schemeClr val="bg2">
                    <a:lumMod val="25000"/>
                  </a:schemeClr>
                </a:solidFill>
              </a:defRPr>
            </a:lvl3pPr>
            <a:lvl4pPr>
              <a:defRPr>
                <a:solidFill>
                  <a:schemeClr val="bg2">
                    <a:lumMod val="25000"/>
                  </a:schemeClr>
                </a:solidFill>
              </a:defRPr>
            </a:lvl4pPr>
            <a:lvl5pPr>
              <a:defRPr>
                <a:solidFill>
                  <a:schemeClr val="bg2">
                    <a:lumMod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22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93902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43883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22068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014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014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5623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4264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42649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2910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95088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2869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248107"/>
          </a:xfrm>
        </p:spPr>
        <p:txBody>
          <a:bodyPr/>
          <a:lstStyle>
            <a:lvl1pPr>
              <a:defRPr sz="3200">
                <a:solidFill>
                  <a:schemeClr val="bg2">
                    <a:lumMod val="25000"/>
                  </a:schemeClr>
                </a:solidFill>
              </a:defRPr>
            </a:lvl1pPr>
            <a:lvl2pPr>
              <a:defRPr sz="2800">
                <a:solidFill>
                  <a:schemeClr val="bg2">
                    <a:lumMod val="25000"/>
                  </a:schemeClr>
                </a:solidFill>
              </a:defRPr>
            </a:lvl2pPr>
            <a:lvl3pPr>
              <a:defRPr sz="2400">
                <a:solidFill>
                  <a:schemeClr val="bg2">
                    <a:lumMod val="25000"/>
                  </a:schemeClr>
                </a:solidFill>
              </a:defRPr>
            </a:lvl3pPr>
            <a:lvl4pPr>
              <a:defRPr sz="2000">
                <a:solidFill>
                  <a:schemeClr val="bg2">
                    <a:lumMod val="25000"/>
                  </a:schemeClr>
                </a:solidFill>
              </a:defRPr>
            </a:lvl4pPr>
            <a:lvl5pPr>
              <a:defRPr sz="2000">
                <a:solidFill>
                  <a:schemeClr val="bg2">
                    <a:lumMod val="25000"/>
                  </a:schemeClr>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313" cy="408605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92230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5339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3460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100638"/>
            <a:ext cx="5486400" cy="4606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61452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0"/>
            <a:ext cx="9144000" cy="5943601"/>
          </a:xfrm>
          <a:prstGeom prst="rect">
            <a:avLst/>
          </a:prstGeom>
          <a:gradFill flip="none" rotWithShape="1">
            <a:gsLst>
              <a:gs pos="0">
                <a:srgbClr val="EEEAE2"/>
              </a:gs>
              <a:gs pos="100000">
                <a:schemeClr val="bg1"/>
              </a:gs>
            </a:gsLst>
            <a:lin ang="16200000" scaled="0"/>
            <a:tileRect/>
          </a:gra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defTabSz="914400"/>
            <a:endParaRPr lang="en-US">
              <a:solidFill>
                <a:prstClr val="black"/>
              </a:solidFill>
            </a:endParaRPr>
          </a:p>
        </p:txBody>
      </p:sp>
      <p:sp>
        <p:nvSpPr>
          <p:cNvPr id="9" name="Rectangle 8"/>
          <p:cNvSpPr/>
          <p:nvPr/>
        </p:nvSpPr>
        <p:spPr>
          <a:xfrm>
            <a:off x="0" y="5943601"/>
            <a:ext cx="9144000" cy="914399"/>
          </a:xfrm>
          <a:prstGeom prst="rect">
            <a:avLst/>
          </a:prstGeom>
          <a:gradFill flip="none" rotWithShape="1">
            <a:gsLst>
              <a:gs pos="100000">
                <a:srgbClr val="800000"/>
              </a:gs>
              <a:gs pos="0">
                <a:schemeClr val="accent1">
                  <a:lumMod val="50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38808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REL Southeast Logo" title="REL Southeast Logo"/>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57200" y="6150825"/>
            <a:ext cx="2283326" cy="523822"/>
          </a:xfrm>
          <a:prstGeom prst="rect">
            <a:avLst/>
          </a:prstGeom>
        </p:spPr>
      </p:pic>
    </p:spTree>
    <p:extLst>
      <p:ext uri="{BB962C8B-B14F-4D97-AF65-F5344CB8AC3E}">
        <p14:creationId xmlns:p14="http://schemas.microsoft.com/office/powerpoint/2010/main" val="833979934"/>
      </p:ext>
    </p:extLst>
  </p:cSld>
  <p:clrMap bg1="lt1" tx1="dk1" bg2="lt2" tx2="dk2" accent1="accent1" accent2="accent2" accent3="accent3" accent4="accent4" accent5="accent5" accent6="accent6" hlink="hlink" folHlink="folHlink"/>
  <p:sldLayoutIdLst>
    <p:sldLayoutId id="2147493468" r:id="rId1"/>
    <p:sldLayoutId id="2147493469" r:id="rId2"/>
    <p:sldLayoutId id="2147493470" r:id="rId3"/>
    <p:sldLayoutId id="2147493471" r:id="rId4"/>
    <p:sldLayoutId id="2147493472" r:id="rId5"/>
    <p:sldLayoutId id="2147493473" r:id="rId6"/>
    <p:sldLayoutId id="2147493474" r:id="rId7"/>
    <p:sldLayoutId id="2147493475" r:id="rId8"/>
    <p:sldLayoutId id="2147493476" r:id="rId9"/>
    <p:sldLayoutId id="2147493477" r:id="rId10"/>
    <p:sldLayoutId id="2147493478" r:id="rId11"/>
    <p:sldLayoutId id="2147493479" r:id="rId12"/>
    <p:sldLayoutId id="2147493480" r:id="rId13"/>
  </p:sldLayoutIdLst>
  <p:hf hdr="0" ftr="0" dt="0"/>
  <p:txStyles>
    <p:titleStyle>
      <a:lvl1pPr algn="ctr" defTabSz="457200" rtl="0" eaLnBrk="1" latinLnBrk="0" hangingPunct="1">
        <a:spcBef>
          <a:spcPct val="0"/>
        </a:spcBef>
        <a:buNone/>
        <a:defRPr sz="4400" b="1" i="0" kern="1200">
          <a:solidFill>
            <a:schemeClr val="accent6"/>
          </a:solidFill>
          <a:latin typeface="Calibri"/>
          <a:ea typeface="+mj-ea"/>
          <a:cs typeface="Calibri"/>
        </a:defRPr>
      </a:lvl1pPr>
    </p:titleStyle>
    <p:body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Calibri"/>
          <a:ea typeface="+mn-ea"/>
          <a:cs typeface="Calibri"/>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Calibri"/>
          <a:ea typeface="+mn-ea"/>
          <a:cs typeface="Calibri"/>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Calibri"/>
          <a:ea typeface="+mn-ea"/>
          <a:cs typeface="Calibri"/>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Calibri"/>
          <a:ea typeface="+mn-ea"/>
          <a:cs typeface="Calibri"/>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fcrr.org/literacyroadma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ies.ed.gov/ncee/edlabs/regions/southeast/" TargetMode="External"/><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hyperlink" Target="mailto:Llee@fcrr.org" TargetMode="External"/><Relationship Id="rId4" Type="http://schemas.openxmlformats.org/officeDocument/2006/relationships/hyperlink" Target="mailto:Ksmith@fcrr.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ies.ed.gov/ncee/edlabs/askarel/index.asp?REL=southeas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9011" y="911225"/>
            <a:ext cx="7772400" cy="1470025"/>
          </a:xfrm>
        </p:spPr>
        <p:txBody>
          <a:bodyPr>
            <a:normAutofit fontScale="90000"/>
          </a:bodyPr>
          <a:lstStyle/>
          <a:p>
            <a:r>
              <a:rPr lang="en-US" dirty="0" smtClean="0"/>
              <a:t>CLAS/RSF Meeting</a:t>
            </a:r>
            <a:br>
              <a:rPr lang="en-US" dirty="0" smtClean="0"/>
            </a:br>
            <a:r>
              <a:rPr lang="en-US" dirty="0" smtClean="0"/>
              <a:t>05-12-17</a:t>
            </a:r>
            <a:r>
              <a:rPr lang="en-US" dirty="0"/>
              <a:t/>
            </a:r>
            <a:br>
              <a:rPr lang="en-US" dirty="0"/>
            </a:br>
            <a:endParaRPr lang="en-US" dirty="0"/>
          </a:p>
        </p:txBody>
      </p:sp>
      <p:sp>
        <p:nvSpPr>
          <p:cNvPr id="3" name="Subtitle 2"/>
          <p:cNvSpPr>
            <a:spLocks noGrp="1"/>
          </p:cNvSpPr>
          <p:nvPr>
            <p:ph type="subTitle" idx="1"/>
          </p:nvPr>
        </p:nvSpPr>
        <p:spPr>
          <a:xfrm>
            <a:off x="978988" y="2179320"/>
            <a:ext cx="7199812" cy="3716383"/>
          </a:xfrm>
        </p:spPr>
        <p:txBody>
          <a:bodyPr>
            <a:normAutofit/>
          </a:bodyPr>
          <a:lstStyle/>
          <a:p>
            <a:r>
              <a:rPr lang="en-US" dirty="0" smtClean="0"/>
              <a:t>Dr. Barbara Foorman, Mr. Kevin Smith and Ms. Laurie Lee</a:t>
            </a:r>
          </a:p>
          <a:p>
            <a:r>
              <a:rPr lang="en-US" dirty="0" smtClean="0"/>
              <a:t>Regional Educational Laboratory (REL) Southeast at Florida State University</a:t>
            </a:r>
          </a:p>
          <a:p>
            <a:r>
              <a:rPr lang="en-US" dirty="0" smtClean="0"/>
              <a:t>and the </a:t>
            </a:r>
          </a:p>
          <a:p>
            <a:r>
              <a:rPr lang="en-US" dirty="0" smtClean="0"/>
              <a:t>Florida Center for Reading Research</a:t>
            </a:r>
          </a:p>
          <a:p>
            <a:endParaRPr lang="en-US" dirty="0"/>
          </a:p>
        </p:txBody>
      </p:sp>
    </p:spTree>
    <p:extLst>
      <p:ext uri="{BB962C8B-B14F-4D97-AF65-F5344CB8AC3E}">
        <p14:creationId xmlns:p14="http://schemas.microsoft.com/office/powerpoint/2010/main" val="16688940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22118" y="353291"/>
            <a:ext cx="8737444" cy="828246"/>
          </a:xfrm>
          <a:prstGeom prst="rect">
            <a:avLst/>
          </a:prstGeom>
        </p:spPr>
        <p:txBody>
          <a:bodyPr vert="horz" lIns="91440" tIns="45720" rIns="91440" bIns="45720" rtlCol="0" anchor="ctr">
            <a:normAutofit fontScale="60000" lnSpcReduction="20000"/>
          </a:bodyPr>
          <a:lstStyle>
            <a:lvl1pPr algn="ctr" defTabSz="457200" rtl="0" eaLnBrk="1" latinLnBrk="0" hangingPunct="1">
              <a:spcBef>
                <a:spcPct val="0"/>
              </a:spcBef>
              <a:buNone/>
              <a:defRPr sz="4400" b="1" i="0" kern="1200">
                <a:solidFill>
                  <a:srgbClr val="730E00"/>
                </a:solidFill>
                <a:latin typeface="Franklin Gothic Medium"/>
                <a:ea typeface="+mj-ea"/>
                <a:cs typeface="Franklin Gothic Medium"/>
              </a:defRPr>
            </a:lvl1pPr>
          </a:lstStyle>
          <a:p>
            <a:r>
              <a:rPr lang="en-US" sz="5300" dirty="0" smtClean="0"/>
              <a:t>REL Southeast Literacy Roadmap</a:t>
            </a:r>
            <a:r>
              <a:rPr lang="en-US" dirty="0" smtClean="0"/>
              <a:t/>
            </a:r>
            <a:br>
              <a:rPr lang="en-US" dirty="0" smtClean="0"/>
            </a:br>
            <a:endParaRPr lang="en-US" dirty="0"/>
          </a:p>
        </p:txBody>
      </p:sp>
      <p:sp>
        <p:nvSpPr>
          <p:cNvPr id="9" name="Content Placeholder 2"/>
          <p:cNvSpPr txBox="1">
            <a:spLocks/>
          </p:cNvSpPr>
          <p:nvPr/>
        </p:nvSpPr>
        <p:spPr>
          <a:xfrm>
            <a:off x="174073" y="1267691"/>
            <a:ext cx="8911516" cy="42572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Franklin Gothic Book"/>
                <a:ea typeface="+mn-ea"/>
                <a:cs typeface="Franklin Gothic Book"/>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Franklin Gothic Book"/>
                <a:ea typeface="+mn-ea"/>
                <a:cs typeface="Franklin Gothic Book"/>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endParaRPr lang="en-US" sz="2300" dirty="0" smtClean="0"/>
          </a:p>
        </p:txBody>
      </p:sp>
      <p:pic>
        <p:nvPicPr>
          <p:cNvPr id="4" name="Picture 3"/>
          <p:cNvPicPr>
            <a:picLocks noChangeAspect="1"/>
          </p:cNvPicPr>
          <p:nvPr/>
        </p:nvPicPr>
        <p:blipFill>
          <a:blip r:embed="rId3"/>
          <a:stretch>
            <a:fillRect/>
          </a:stretch>
        </p:blipFill>
        <p:spPr>
          <a:xfrm>
            <a:off x="226125" y="801952"/>
            <a:ext cx="4403706" cy="5188723"/>
          </a:xfrm>
          <a:prstGeom prst="rect">
            <a:avLst/>
          </a:prstGeom>
        </p:spPr>
      </p:pic>
      <p:sp>
        <p:nvSpPr>
          <p:cNvPr id="10" name="TextBox 9"/>
          <p:cNvSpPr txBox="1"/>
          <p:nvPr/>
        </p:nvSpPr>
        <p:spPr>
          <a:xfrm flipH="1">
            <a:off x="4629829" y="1937084"/>
            <a:ext cx="4259444" cy="461665"/>
          </a:xfrm>
          <a:prstGeom prst="rect">
            <a:avLst/>
          </a:prstGeom>
          <a:noFill/>
        </p:spPr>
        <p:txBody>
          <a:bodyPr wrap="square" rtlCol="0">
            <a:spAutoFit/>
          </a:bodyPr>
          <a:lstStyle/>
          <a:p>
            <a:r>
              <a:rPr lang="en-US" sz="2400" b="1" dirty="0" smtClean="0">
                <a:hlinkClick r:id="rId4"/>
              </a:rPr>
              <a:t>www.fcrr.org/literacyroadmap</a:t>
            </a:r>
            <a:r>
              <a:rPr lang="en-US" sz="2400" b="1" dirty="0" smtClean="0"/>
              <a:t> </a:t>
            </a:r>
            <a:endParaRPr lang="en-US" sz="2400" b="1" dirty="0"/>
          </a:p>
        </p:txBody>
      </p:sp>
    </p:spTree>
    <p:extLst>
      <p:ext uri="{BB962C8B-B14F-4D97-AF65-F5344CB8AC3E}">
        <p14:creationId xmlns:p14="http://schemas.microsoft.com/office/powerpoint/2010/main" val="3388362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Rubric for Evaluating K-5 Instructional Materials</a:t>
            </a:r>
            <a:endParaRPr lang="en-US" dirty="0"/>
          </a:p>
        </p:txBody>
      </p:sp>
      <p:pic>
        <p:nvPicPr>
          <p:cNvPr id="4" name="Content Placeholder 3"/>
          <p:cNvPicPr>
            <a:picLocks noGrp="1" noChangeAspect="1"/>
          </p:cNvPicPr>
          <p:nvPr>
            <p:ph idx="1"/>
          </p:nvPr>
        </p:nvPicPr>
        <p:blipFill>
          <a:blip r:embed="rId2"/>
          <a:stretch>
            <a:fillRect/>
          </a:stretch>
        </p:blipFill>
        <p:spPr>
          <a:xfrm>
            <a:off x="228599" y="1417638"/>
            <a:ext cx="3584865" cy="4395696"/>
          </a:xfrm>
          <a:prstGeom prst="rect">
            <a:avLst/>
          </a:prstGeom>
        </p:spPr>
      </p:pic>
      <p:pic>
        <p:nvPicPr>
          <p:cNvPr id="5" name="Picture 4"/>
          <p:cNvPicPr>
            <a:picLocks noChangeAspect="1"/>
          </p:cNvPicPr>
          <p:nvPr/>
        </p:nvPicPr>
        <p:blipFill>
          <a:blip r:embed="rId3"/>
          <a:stretch>
            <a:fillRect/>
          </a:stretch>
        </p:blipFill>
        <p:spPr>
          <a:xfrm>
            <a:off x="4572000" y="1417638"/>
            <a:ext cx="3782291" cy="4478338"/>
          </a:xfrm>
          <a:prstGeom prst="rect">
            <a:avLst/>
          </a:prstGeom>
        </p:spPr>
      </p:pic>
    </p:spTree>
    <p:extLst>
      <p:ext uri="{BB962C8B-B14F-4D97-AF65-F5344CB8AC3E}">
        <p14:creationId xmlns:p14="http://schemas.microsoft.com/office/powerpoint/2010/main" val="2001994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Self-Study Guide for Implementing Literacy Interventions for Grades 3-8</a:t>
            </a:r>
            <a:endParaRPr lang="en-US" dirty="0"/>
          </a:p>
        </p:txBody>
      </p:sp>
      <p:pic>
        <p:nvPicPr>
          <p:cNvPr id="4" name="Content Placeholder 3"/>
          <p:cNvPicPr>
            <a:picLocks noGrp="1" noChangeAspect="1"/>
          </p:cNvPicPr>
          <p:nvPr>
            <p:ph idx="1"/>
          </p:nvPr>
        </p:nvPicPr>
        <p:blipFill>
          <a:blip r:embed="rId2"/>
          <a:stretch>
            <a:fillRect/>
          </a:stretch>
        </p:blipFill>
        <p:spPr>
          <a:xfrm>
            <a:off x="611513" y="1506682"/>
            <a:ext cx="3243514" cy="4384963"/>
          </a:xfrm>
          <a:prstGeom prst="rect">
            <a:avLst/>
          </a:prstGeom>
        </p:spPr>
      </p:pic>
      <p:pic>
        <p:nvPicPr>
          <p:cNvPr id="5" name="Picture 4"/>
          <p:cNvPicPr>
            <a:picLocks noChangeAspect="1"/>
          </p:cNvPicPr>
          <p:nvPr/>
        </p:nvPicPr>
        <p:blipFill>
          <a:blip r:embed="rId3"/>
          <a:stretch>
            <a:fillRect/>
          </a:stretch>
        </p:blipFill>
        <p:spPr>
          <a:xfrm>
            <a:off x="4727864" y="1506682"/>
            <a:ext cx="3789384" cy="4440400"/>
          </a:xfrm>
          <a:prstGeom prst="rect">
            <a:avLst/>
          </a:prstGeom>
        </p:spPr>
      </p:pic>
    </p:spTree>
    <p:extLst>
      <p:ext uri="{BB962C8B-B14F-4D97-AF65-F5344CB8AC3E}">
        <p14:creationId xmlns:p14="http://schemas.microsoft.com/office/powerpoint/2010/main" val="15547858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19545" y="342899"/>
            <a:ext cx="8540017" cy="838637"/>
          </a:xfrm>
          <a:prstGeom prst="rect">
            <a:avLst/>
          </a:prstGeom>
        </p:spPr>
        <p:txBody>
          <a:bodyPr vert="horz" lIns="91440" tIns="45720" rIns="91440" bIns="45720" rtlCol="0" anchor="ctr">
            <a:normAutofit fontScale="52500" lnSpcReduction="20000"/>
          </a:bodyPr>
          <a:lstStyle>
            <a:lvl1pPr algn="ctr" defTabSz="457200" rtl="0" eaLnBrk="1" latinLnBrk="0" hangingPunct="1">
              <a:spcBef>
                <a:spcPct val="0"/>
              </a:spcBef>
              <a:buNone/>
              <a:defRPr sz="4400" b="1" i="0" kern="1200">
                <a:solidFill>
                  <a:srgbClr val="730E00"/>
                </a:solidFill>
                <a:latin typeface="Franklin Gothic Medium"/>
                <a:ea typeface="+mj-ea"/>
                <a:cs typeface="Franklin Gothic Medium"/>
              </a:defRPr>
            </a:lvl1pPr>
          </a:lstStyle>
          <a:p>
            <a:r>
              <a:rPr lang="en-US" sz="5300" dirty="0" smtClean="0"/>
              <a:t>Update on REL Work – Recently Released Reports</a:t>
            </a:r>
            <a:r>
              <a:rPr lang="en-US" dirty="0" smtClean="0"/>
              <a:t/>
            </a:r>
            <a:br>
              <a:rPr lang="en-US" dirty="0" smtClean="0"/>
            </a:br>
            <a:endParaRPr lang="en-US" dirty="0"/>
          </a:p>
        </p:txBody>
      </p:sp>
      <p:sp>
        <p:nvSpPr>
          <p:cNvPr id="9" name="Content Placeholder 2"/>
          <p:cNvSpPr txBox="1">
            <a:spLocks/>
          </p:cNvSpPr>
          <p:nvPr/>
        </p:nvSpPr>
        <p:spPr>
          <a:xfrm>
            <a:off x="174073" y="1569027"/>
            <a:ext cx="8911516" cy="395591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Franklin Gothic Book"/>
                <a:ea typeface="+mn-ea"/>
                <a:cs typeface="Franklin Gothic Book"/>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Franklin Gothic Book"/>
                <a:ea typeface="+mn-ea"/>
                <a:cs typeface="Franklin Gothic Book"/>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300" dirty="0" smtClean="0"/>
              <a:t>The following reports have been recently released:</a:t>
            </a:r>
          </a:p>
          <a:p>
            <a:r>
              <a:rPr lang="en-US" sz="2200" dirty="0" smtClean="0"/>
              <a:t>Summary of 20 Years of Research on the Effectiveness of Adolescent Literacy Programs and Practices</a:t>
            </a:r>
          </a:p>
          <a:p>
            <a:r>
              <a:rPr lang="en-US" sz="2200" dirty="0" smtClean="0"/>
              <a:t>What is the Evidence Base to Support Reading Interventions for Improving Student Outcomes in Grades 1-3</a:t>
            </a:r>
          </a:p>
          <a:p>
            <a:r>
              <a:rPr lang="en-US" sz="2200" dirty="0" smtClean="0"/>
              <a:t>Examining School-level Reading and Math Proficiency Trends and Changes in Achievement gaps for grades 3-8 in Florida, Mississippi, and North Carolina</a:t>
            </a:r>
          </a:p>
          <a:p>
            <a:r>
              <a:rPr lang="en-US" sz="2200" dirty="0" smtClean="0"/>
              <a:t>Educator Outcomes Associated with Implementation of Mississippi’s K-3 Early Literacy Professional Development </a:t>
            </a:r>
            <a:r>
              <a:rPr lang="en-US" sz="2400" dirty="0" smtClean="0"/>
              <a:t>Initiative</a:t>
            </a:r>
          </a:p>
          <a:p>
            <a:endParaRPr lang="en-US" sz="2400" dirty="0"/>
          </a:p>
          <a:p>
            <a:endParaRPr lang="en-US" sz="2300" dirty="0" smtClean="0"/>
          </a:p>
        </p:txBody>
      </p:sp>
    </p:spTree>
    <p:extLst>
      <p:ext uri="{BB962C8B-B14F-4D97-AF65-F5344CB8AC3E}">
        <p14:creationId xmlns:p14="http://schemas.microsoft.com/office/powerpoint/2010/main" val="477306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 on Adolescent Literacy Programs and Practices</a:t>
            </a:r>
            <a:endParaRPr lang="en-US" dirty="0"/>
          </a:p>
        </p:txBody>
      </p:sp>
      <p:pic>
        <p:nvPicPr>
          <p:cNvPr id="4" name="Content Placeholder 3"/>
          <p:cNvPicPr>
            <a:picLocks noGrp="1" noChangeAspect="1"/>
          </p:cNvPicPr>
          <p:nvPr>
            <p:ph idx="1"/>
          </p:nvPr>
        </p:nvPicPr>
        <p:blipFill>
          <a:blip r:embed="rId2"/>
          <a:stretch>
            <a:fillRect/>
          </a:stretch>
        </p:blipFill>
        <p:spPr>
          <a:xfrm>
            <a:off x="2735417" y="1600200"/>
            <a:ext cx="3634209" cy="4270664"/>
          </a:xfrm>
          <a:prstGeom prst="rect">
            <a:avLst/>
          </a:prstGeom>
        </p:spPr>
      </p:pic>
    </p:spTree>
    <p:extLst>
      <p:ext uri="{BB962C8B-B14F-4D97-AF65-F5344CB8AC3E}">
        <p14:creationId xmlns:p14="http://schemas.microsoft.com/office/powerpoint/2010/main" val="1238563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Evidence Base to Support Reading Interventions</a:t>
            </a:r>
            <a:endParaRPr lang="en-US" dirty="0"/>
          </a:p>
        </p:txBody>
      </p:sp>
      <p:pic>
        <p:nvPicPr>
          <p:cNvPr id="4" name="Content Placeholder 3"/>
          <p:cNvPicPr>
            <a:picLocks noGrp="1" noChangeAspect="1"/>
          </p:cNvPicPr>
          <p:nvPr>
            <p:ph idx="1"/>
          </p:nvPr>
        </p:nvPicPr>
        <p:blipFill>
          <a:blip r:embed="rId2"/>
          <a:stretch>
            <a:fillRect/>
          </a:stretch>
        </p:blipFill>
        <p:spPr>
          <a:xfrm>
            <a:off x="2722418" y="1600199"/>
            <a:ext cx="3771900" cy="4370499"/>
          </a:xfrm>
          <a:prstGeom prst="rect">
            <a:avLst/>
          </a:prstGeom>
        </p:spPr>
      </p:pic>
    </p:spTree>
    <p:extLst>
      <p:ext uri="{BB962C8B-B14F-4D97-AF65-F5344CB8AC3E}">
        <p14:creationId xmlns:p14="http://schemas.microsoft.com/office/powerpoint/2010/main" val="1435100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and Math Proficiency Trends</a:t>
            </a:r>
            <a:endParaRPr lang="en-US" dirty="0"/>
          </a:p>
        </p:txBody>
      </p:sp>
      <p:pic>
        <p:nvPicPr>
          <p:cNvPr id="4" name="Content Placeholder 3"/>
          <p:cNvPicPr>
            <a:picLocks noGrp="1" noChangeAspect="1"/>
          </p:cNvPicPr>
          <p:nvPr>
            <p:ph idx="1"/>
          </p:nvPr>
        </p:nvPicPr>
        <p:blipFill>
          <a:blip r:embed="rId2"/>
          <a:stretch>
            <a:fillRect/>
          </a:stretch>
        </p:blipFill>
        <p:spPr>
          <a:xfrm>
            <a:off x="2805545" y="1600200"/>
            <a:ext cx="3543300" cy="4229100"/>
          </a:xfrm>
          <a:prstGeom prst="rect">
            <a:avLst/>
          </a:prstGeom>
        </p:spPr>
      </p:pic>
    </p:spTree>
    <p:extLst>
      <p:ext uri="{BB962C8B-B14F-4D97-AF65-F5344CB8AC3E}">
        <p14:creationId xmlns:p14="http://schemas.microsoft.com/office/powerpoint/2010/main" val="3703254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Educator Outcomes from Mississippi Literacy </a:t>
            </a:r>
            <a:r>
              <a:rPr lang="en-US" dirty="0" err="1" smtClean="0"/>
              <a:t>Initative</a:t>
            </a:r>
            <a:endParaRPr lang="en-US" dirty="0"/>
          </a:p>
        </p:txBody>
      </p:sp>
      <p:pic>
        <p:nvPicPr>
          <p:cNvPr id="4" name="Content Placeholder 3"/>
          <p:cNvPicPr>
            <a:picLocks noGrp="1" noChangeAspect="1"/>
          </p:cNvPicPr>
          <p:nvPr>
            <p:ph idx="1"/>
          </p:nvPr>
        </p:nvPicPr>
        <p:blipFill>
          <a:blip r:embed="rId2"/>
          <a:stretch>
            <a:fillRect/>
          </a:stretch>
        </p:blipFill>
        <p:spPr>
          <a:xfrm>
            <a:off x="2693091" y="1600200"/>
            <a:ext cx="3676536" cy="4322618"/>
          </a:xfrm>
          <a:prstGeom prst="rect">
            <a:avLst/>
          </a:prstGeom>
        </p:spPr>
      </p:pic>
    </p:spTree>
    <p:extLst>
      <p:ext uri="{BB962C8B-B14F-4D97-AF65-F5344CB8AC3E}">
        <p14:creationId xmlns:p14="http://schemas.microsoft.com/office/powerpoint/2010/main" val="32415799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74073" y="114300"/>
            <a:ext cx="8885489" cy="976745"/>
          </a:xfrm>
          <a:prstGeom prst="rect">
            <a:avLst/>
          </a:prstGeom>
        </p:spPr>
        <p:txBody>
          <a:bodyPr vert="horz" lIns="91440" tIns="45720" rIns="91440" bIns="45720" rtlCol="0" anchor="ctr">
            <a:normAutofit fontScale="75000" lnSpcReduction="20000"/>
          </a:bodyPr>
          <a:lstStyle>
            <a:lvl1pPr algn="ctr" defTabSz="457200" rtl="0" eaLnBrk="1" latinLnBrk="0" hangingPunct="1">
              <a:spcBef>
                <a:spcPct val="0"/>
              </a:spcBef>
              <a:buNone/>
              <a:defRPr sz="4400" b="1" i="0" kern="1200">
                <a:solidFill>
                  <a:srgbClr val="730E00"/>
                </a:solidFill>
                <a:latin typeface="Franklin Gothic Medium"/>
                <a:ea typeface="+mj-ea"/>
                <a:cs typeface="Franklin Gothic Medium"/>
              </a:defRPr>
            </a:lvl1pPr>
          </a:lstStyle>
          <a:p>
            <a:r>
              <a:rPr lang="en-US" sz="5000" dirty="0" smtClean="0"/>
              <a:t>FCRR Work</a:t>
            </a:r>
            <a:r>
              <a:rPr lang="en-US" dirty="0" smtClean="0"/>
              <a:t/>
            </a:r>
            <a:br>
              <a:rPr lang="en-US" dirty="0" smtClean="0"/>
            </a:br>
            <a:endParaRPr lang="en-US" dirty="0"/>
          </a:p>
        </p:txBody>
      </p:sp>
      <p:sp>
        <p:nvSpPr>
          <p:cNvPr id="9" name="Content Placeholder 2"/>
          <p:cNvSpPr txBox="1">
            <a:spLocks/>
          </p:cNvSpPr>
          <p:nvPr/>
        </p:nvSpPr>
        <p:spPr>
          <a:xfrm>
            <a:off x="174073" y="774700"/>
            <a:ext cx="8911516" cy="475023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Franklin Gothic Book"/>
                <a:ea typeface="+mn-ea"/>
                <a:cs typeface="Franklin Gothic Book"/>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Franklin Gothic Book"/>
                <a:ea typeface="+mn-ea"/>
                <a:cs typeface="Franklin Gothic Book"/>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300" dirty="0" smtClean="0"/>
              <a:t>The Florida Center for Reading Research produced a self-study guide for states and districts or schools to identify and begin planning for implementation of evidence-based interventions in schools in need of improvement :</a:t>
            </a:r>
          </a:p>
          <a:p>
            <a:pPr marL="0" indent="0">
              <a:buNone/>
            </a:pPr>
            <a:endParaRPr lang="en-US" sz="2400" dirty="0"/>
          </a:p>
          <a:p>
            <a:endParaRPr lang="en-US" sz="2300" dirty="0" smtClean="0"/>
          </a:p>
        </p:txBody>
      </p:sp>
      <p:pic>
        <p:nvPicPr>
          <p:cNvPr id="2" name="Picture 1"/>
          <p:cNvPicPr>
            <a:picLocks noChangeAspect="1"/>
          </p:cNvPicPr>
          <p:nvPr/>
        </p:nvPicPr>
        <p:blipFill>
          <a:blip r:embed="rId2"/>
          <a:stretch>
            <a:fillRect/>
          </a:stretch>
        </p:blipFill>
        <p:spPr>
          <a:xfrm>
            <a:off x="859062" y="2209800"/>
            <a:ext cx="3512047" cy="3746501"/>
          </a:xfrm>
          <a:prstGeom prst="rect">
            <a:avLst/>
          </a:prstGeom>
        </p:spPr>
      </p:pic>
      <p:pic>
        <p:nvPicPr>
          <p:cNvPr id="3" name="Picture 2"/>
          <p:cNvPicPr>
            <a:picLocks noChangeAspect="1"/>
          </p:cNvPicPr>
          <p:nvPr/>
        </p:nvPicPr>
        <p:blipFill>
          <a:blip r:embed="rId3"/>
          <a:stretch>
            <a:fillRect/>
          </a:stretch>
        </p:blipFill>
        <p:spPr>
          <a:xfrm>
            <a:off x="5321300" y="2209800"/>
            <a:ext cx="3230494" cy="3730299"/>
          </a:xfrm>
          <a:prstGeom prst="rect">
            <a:avLst/>
          </a:prstGeom>
        </p:spPr>
      </p:pic>
    </p:spTree>
    <p:extLst>
      <p:ext uri="{BB962C8B-B14F-4D97-AF65-F5344CB8AC3E}">
        <p14:creationId xmlns:p14="http://schemas.microsoft.com/office/powerpoint/2010/main" val="1616053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2984500"/>
            <a:ext cx="7772400" cy="2316595"/>
          </a:xfrm>
        </p:spPr>
        <p:txBody>
          <a:bodyPr/>
          <a:lstStyle/>
          <a:p>
            <a:r>
              <a:rPr lang="en-US" dirty="0" smtClean="0"/>
              <a:t>Instructional Coaching</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42261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032125" y="2940050"/>
            <a:ext cx="18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defTabSz="914400" eaLnBrk="1" fontAlgn="base" hangingPunct="1">
              <a:spcBef>
                <a:spcPct val="0"/>
              </a:spcBef>
              <a:spcAft>
                <a:spcPct val="0"/>
              </a:spcAft>
              <a:buFontTx/>
              <a:buNone/>
            </a:pPr>
            <a:endParaRPr lang="en-US" altLang="en-US" sz="3600" smtClean="0">
              <a:solidFill>
                <a:srgbClr val="FFFFFF"/>
              </a:solidFill>
            </a:endParaRPr>
          </a:p>
        </p:txBody>
      </p:sp>
      <p:sp>
        <p:nvSpPr>
          <p:cNvPr id="2" name="TextBox 1"/>
          <p:cNvSpPr txBox="1"/>
          <p:nvPr/>
        </p:nvSpPr>
        <p:spPr>
          <a:xfrm>
            <a:off x="304800" y="1272295"/>
            <a:ext cx="8458200" cy="3847207"/>
          </a:xfrm>
          <a:prstGeom prst="rect">
            <a:avLst/>
          </a:prstGeom>
          <a:noFill/>
        </p:spPr>
        <p:txBody>
          <a:bodyPr wrap="square" rtlCol="0">
            <a:spAutoFit/>
          </a:bodyPr>
          <a:lstStyle/>
          <a:p>
            <a:pPr defTabSz="914400"/>
            <a:r>
              <a:rPr lang="en-US" sz="2000" dirty="0" smtClean="0">
                <a:solidFill>
                  <a:prstClr val="black"/>
                </a:solidFill>
              </a:rPr>
              <a:t>Information </a:t>
            </a:r>
            <a:r>
              <a:rPr lang="en-US" sz="2000" dirty="0">
                <a:solidFill>
                  <a:prstClr val="black"/>
                </a:solidFill>
              </a:rPr>
              <a:t>and materials for this </a:t>
            </a:r>
            <a:r>
              <a:rPr lang="en-US" sz="2000" dirty="0" smtClean="0">
                <a:solidFill>
                  <a:prstClr val="black"/>
                </a:solidFill>
              </a:rPr>
              <a:t>presentation </a:t>
            </a:r>
            <a:r>
              <a:rPr lang="en-US" sz="2000" dirty="0">
                <a:solidFill>
                  <a:prstClr val="black"/>
                </a:solidFill>
              </a:rPr>
              <a:t>are </a:t>
            </a:r>
            <a:r>
              <a:rPr lang="en-US" sz="2000" dirty="0" smtClean="0">
                <a:solidFill>
                  <a:prstClr val="black"/>
                </a:solidFill>
              </a:rPr>
              <a:t>supported </a:t>
            </a:r>
            <a:r>
              <a:rPr lang="en-US" sz="2000" dirty="0">
                <a:solidFill>
                  <a:prstClr val="black"/>
                </a:solidFill>
              </a:rPr>
              <a:t>by IES/NCEE’s Regional Educational Laboratory Southeast at Florida State University (</a:t>
            </a:r>
            <a:r>
              <a:rPr lang="en-US" sz="2000">
                <a:solidFill>
                  <a:prstClr val="black"/>
                </a:solidFill>
              </a:rPr>
              <a:t>Contract </a:t>
            </a:r>
            <a:r>
              <a:rPr lang="en-US" sz="2000" smtClean="0">
                <a:solidFill>
                  <a:prstClr val="black"/>
                </a:solidFill>
              </a:rPr>
              <a:t>ED-IES-17-C-0011</a:t>
            </a:r>
            <a:r>
              <a:rPr lang="en-US" sz="2000" dirty="0">
                <a:solidFill>
                  <a:prstClr val="black"/>
                </a:solidFill>
              </a:rPr>
              <a:t>) as resources and examples for the viewer's convenience. Their inclusion is not intended as an endorsement by the Regional Educational Laboratory Southeast or its funding source, the Institute of Education Sciences.</a:t>
            </a:r>
          </a:p>
          <a:p>
            <a:pPr defTabSz="914400"/>
            <a:endParaRPr lang="en-US" sz="2000" dirty="0">
              <a:solidFill>
                <a:prstClr val="black"/>
              </a:solidFill>
            </a:endParaRPr>
          </a:p>
          <a:p>
            <a:pPr defTabSz="914400"/>
            <a:r>
              <a:rPr lang="en-US" sz="2000" dirty="0">
                <a:solidFill>
                  <a:prstClr val="black"/>
                </a:solidFill>
              </a:rPr>
              <a:t>In addition, the instructional practices and assessments discussed or shown in this </a:t>
            </a:r>
            <a:r>
              <a:rPr lang="en-US" sz="2000" dirty="0" smtClean="0">
                <a:solidFill>
                  <a:prstClr val="black"/>
                </a:solidFill>
              </a:rPr>
              <a:t>presentation are </a:t>
            </a:r>
            <a:r>
              <a:rPr lang="en-US" sz="2000" dirty="0">
                <a:solidFill>
                  <a:prstClr val="black"/>
                </a:solidFill>
              </a:rPr>
              <a:t>not intended to mandate, direct, or control a State’s, local educational agency’s, or school’s specific instructional content, academic achievement system and assessments, curriculum, or program of instruction. State and local programs may use any instructional content, achievement system and assessments, curriculum, or program of instruction they wish</a:t>
            </a:r>
            <a:r>
              <a:rPr lang="en-US" sz="2400" dirty="0">
                <a:solidFill>
                  <a:prstClr val="black"/>
                </a:solidFill>
              </a:rPr>
              <a:t>.</a:t>
            </a:r>
          </a:p>
        </p:txBody>
      </p:sp>
      <p:sp>
        <p:nvSpPr>
          <p:cNvPr id="3" name="TextBox 2"/>
          <p:cNvSpPr txBox="1"/>
          <p:nvPr/>
        </p:nvSpPr>
        <p:spPr>
          <a:xfrm>
            <a:off x="1355436" y="457200"/>
            <a:ext cx="6424117" cy="584775"/>
          </a:xfrm>
          <a:prstGeom prst="rect">
            <a:avLst/>
          </a:prstGeom>
          <a:noFill/>
        </p:spPr>
        <p:txBody>
          <a:bodyPr wrap="square" rtlCol="0">
            <a:spAutoFit/>
          </a:bodyPr>
          <a:lstStyle/>
          <a:p>
            <a:pPr algn="ctr" defTabSz="914400"/>
            <a:r>
              <a:rPr lang="en-US" sz="3200" b="1" dirty="0" smtClean="0">
                <a:solidFill>
                  <a:prstClr val="black"/>
                </a:solidFill>
              </a:rPr>
              <a:t>Acknowledgement and disclaimer</a:t>
            </a:r>
            <a:endParaRPr lang="en-US" sz="3200" b="1" dirty="0">
              <a:solidFill>
                <a:prstClr val="black"/>
              </a:solidFill>
            </a:endParaRPr>
          </a:p>
        </p:txBody>
      </p:sp>
    </p:spTree>
    <p:extLst>
      <p:ext uri="{BB962C8B-B14F-4D97-AF65-F5344CB8AC3E}">
        <p14:creationId xmlns:p14="http://schemas.microsoft.com/office/powerpoint/2010/main" val="2211780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3543300" cy="1519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 y="1896585"/>
            <a:ext cx="6648994" cy="3447098"/>
          </a:xfrm>
          <a:prstGeom prst="rect">
            <a:avLst/>
          </a:prstGeom>
          <a:noFill/>
        </p:spPr>
        <p:txBody>
          <a:bodyPr wrap="square" rtlCol="0">
            <a:spAutoFit/>
          </a:bodyPr>
          <a:lstStyle/>
          <a:p>
            <a:r>
              <a:rPr lang="en-US" sz="3600" b="1" dirty="0" smtClean="0"/>
              <a:t>Questions and Needs </a:t>
            </a:r>
            <a:r>
              <a:rPr lang="en-US" sz="3600" b="1" dirty="0"/>
              <a:t>Sensing Discussion: </a:t>
            </a:r>
            <a:endParaRPr lang="en-US" sz="3600" b="1" dirty="0" smtClean="0"/>
          </a:p>
          <a:p>
            <a:endParaRPr lang="en-US" sz="2400" b="1" dirty="0"/>
          </a:p>
          <a:p>
            <a:r>
              <a:rPr lang="en-US" sz="2400" b="1" dirty="0" smtClean="0"/>
              <a:t>Please feel free to ask questions or to share </a:t>
            </a:r>
            <a:r>
              <a:rPr lang="en-US" sz="2400" b="1" dirty="0"/>
              <a:t>literacy activities from your </a:t>
            </a:r>
            <a:r>
              <a:rPr lang="en-US" sz="2400" b="1" dirty="0" smtClean="0"/>
              <a:t>district and any </a:t>
            </a:r>
            <a:r>
              <a:rPr lang="en-US" sz="2400" b="1" dirty="0"/>
              <a:t>research support needs. </a:t>
            </a:r>
            <a:endParaRPr lang="en-US" sz="2400" dirty="0"/>
          </a:p>
          <a:p>
            <a:endParaRPr lang="en-US" sz="2400" b="1" dirty="0"/>
          </a:p>
          <a:p>
            <a:endParaRPr lang="en-US" sz="800" dirty="0"/>
          </a:p>
          <a:p>
            <a:endParaRPr lang="en-US" b="1" dirty="0"/>
          </a:p>
        </p:txBody>
      </p:sp>
    </p:spTree>
    <p:extLst>
      <p:ext uri="{BB962C8B-B14F-4D97-AF65-F5344CB8AC3E}">
        <p14:creationId xmlns:p14="http://schemas.microsoft.com/office/powerpoint/2010/main" val="6830727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97938" y="4306168"/>
            <a:ext cx="3962944" cy="646331"/>
          </a:xfrm>
          <a:prstGeom prst="rect">
            <a:avLst/>
          </a:prstGeom>
          <a:noFill/>
        </p:spPr>
        <p:txBody>
          <a:bodyPr wrap="none" rtlCol="0">
            <a:spAutoFit/>
          </a:bodyPr>
          <a:lstStyle/>
          <a:p>
            <a:pPr algn="ctr"/>
            <a:r>
              <a:rPr lang="en-US" dirty="0" smtClean="0"/>
              <a:t>.</a:t>
            </a:r>
            <a:endParaRPr lang="en-US" dirty="0"/>
          </a:p>
          <a:p>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3543300" cy="1519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04800" y="1748540"/>
            <a:ext cx="8470900" cy="4524315"/>
          </a:xfrm>
          <a:prstGeom prst="rect">
            <a:avLst/>
          </a:prstGeom>
          <a:noFill/>
        </p:spPr>
        <p:txBody>
          <a:bodyPr wrap="square" rtlCol="0">
            <a:spAutoFit/>
          </a:bodyPr>
          <a:lstStyle/>
          <a:p>
            <a:r>
              <a:rPr lang="en-US" sz="3000" b="1" dirty="0" smtClean="0"/>
              <a:t>Website:</a:t>
            </a:r>
            <a:endParaRPr lang="en-US" sz="3000" b="1" dirty="0"/>
          </a:p>
          <a:p>
            <a:r>
              <a:rPr lang="en-US" sz="3000" b="1" dirty="0">
                <a:hlinkClick r:id="rId3"/>
              </a:rPr>
              <a:t>https://ies.ed.gov/ncee/edlabs/regions/southeast</a:t>
            </a:r>
            <a:r>
              <a:rPr lang="en-US" sz="3000" b="1" dirty="0" smtClean="0">
                <a:hlinkClick r:id="rId3"/>
              </a:rPr>
              <a:t>/</a:t>
            </a:r>
            <a:r>
              <a:rPr lang="en-US" sz="3000" b="1" dirty="0" smtClean="0"/>
              <a:t> </a:t>
            </a:r>
          </a:p>
          <a:p>
            <a:endParaRPr lang="en-US" sz="3000" b="1" dirty="0"/>
          </a:p>
          <a:p>
            <a:r>
              <a:rPr lang="en-US" sz="3000" b="1" dirty="0" smtClean="0"/>
              <a:t>Contact Information:</a:t>
            </a:r>
          </a:p>
          <a:p>
            <a:endParaRPr lang="en-US" sz="2400" b="1" dirty="0"/>
          </a:p>
          <a:p>
            <a:r>
              <a:rPr lang="en-US" sz="2400" b="1" dirty="0" smtClean="0"/>
              <a:t>Kevin Smith</a:t>
            </a:r>
          </a:p>
          <a:p>
            <a:r>
              <a:rPr lang="en-US" sz="2400" b="1" dirty="0" smtClean="0">
                <a:hlinkClick r:id="rId4"/>
              </a:rPr>
              <a:t>Ksmith@fcrr.org</a:t>
            </a:r>
            <a:endParaRPr lang="en-US" sz="2400" b="1" dirty="0" smtClean="0"/>
          </a:p>
          <a:p>
            <a:endParaRPr lang="en-US" sz="2400" b="1" dirty="0"/>
          </a:p>
          <a:p>
            <a:r>
              <a:rPr lang="en-US" sz="2400" b="1" dirty="0" smtClean="0"/>
              <a:t>Laurie Lee</a:t>
            </a:r>
          </a:p>
          <a:p>
            <a:r>
              <a:rPr lang="en-US" sz="2400" b="1" dirty="0" smtClean="0">
                <a:hlinkClick r:id="rId5"/>
              </a:rPr>
              <a:t>Llee@fcrr.org</a:t>
            </a:r>
            <a:endParaRPr lang="en-US" sz="2400" b="1" dirty="0" smtClean="0"/>
          </a:p>
          <a:p>
            <a:endParaRPr lang="en-US" sz="2400" b="1" dirty="0" smtClean="0"/>
          </a:p>
        </p:txBody>
      </p:sp>
    </p:spTree>
    <p:extLst>
      <p:ext uri="{BB962C8B-B14F-4D97-AF65-F5344CB8AC3E}">
        <p14:creationId xmlns:p14="http://schemas.microsoft.com/office/powerpoint/2010/main" val="584471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99220" y="643467"/>
            <a:ext cx="8704602" cy="4987090"/>
          </a:xfrm>
          <a:prstGeom prst="rect">
            <a:avLst/>
          </a:prstGeom>
          <a:noFill/>
          <a:ln>
            <a:noFill/>
          </a:ln>
          <a:effectLst/>
          <a:extLst/>
        </p:spPr>
      </p:pic>
    </p:spTree>
    <p:extLst>
      <p:ext uri="{BB962C8B-B14F-4D97-AF65-F5344CB8AC3E}">
        <p14:creationId xmlns:p14="http://schemas.microsoft.com/office/powerpoint/2010/main" val="5490626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latin typeface="Franklin Gothic Medium" panose="020B0603020102020204" pitchFamily="34" charset="0"/>
                <a:ea typeface="Times New Roman" charset="0"/>
                <a:cs typeface="Times New Roman" charset="0"/>
              </a:rPr>
              <a:t>REL Program Overview</a:t>
            </a:r>
            <a:endParaRPr lang="en-US" b="0" dirty="0">
              <a:latin typeface="Franklin Gothic Medium" panose="020B0603020102020204" pitchFamily="34" charset="0"/>
              <a:ea typeface="Times New Roman" charset="0"/>
              <a:cs typeface="Times New Roman" charset="0"/>
            </a:endParaRPr>
          </a:p>
        </p:txBody>
      </p:sp>
      <p:sp>
        <p:nvSpPr>
          <p:cNvPr id="3" name="Content Placeholder 2"/>
          <p:cNvSpPr>
            <a:spLocks noGrp="1"/>
          </p:cNvSpPr>
          <p:nvPr>
            <p:ph idx="1"/>
          </p:nvPr>
        </p:nvSpPr>
        <p:spPr/>
        <p:txBody>
          <a:bodyPr>
            <a:normAutofit/>
          </a:bodyPr>
          <a:lstStyle/>
          <a:p>
            <a:r>
              <a:rPr lang="en-US" dirty="0"/>
              <a:t>Establish priority areas within each region</a:t>
            </a:r>
          </a:p>
          <a:p>
            <a:r>
              <a:rPr lang="en-US" dirty="0" smtClean="0"/>
              <a:t>Provide access to high quality, scientifically valid education research through</a:t>
            </a:r>
          </a:p>
          <a:p>
            <a:pPr lvl="1"/>
            <a:r>
              <a:rPr lang="en-US" dirty="0"/>
              <a:t>a</a:t>
            </a:r>
            <a:r>
              <a:rPr lang="en-US" dirty="0" smtClean="0"/>
              <a:t>pplied research</a:t>
            </a:r>
          </a:p>
          <a:p>
            <a:pPr lvl="1"/>
            <a:r>
              <a:rPr lang="en-US" dirty="0"/>
              <a:t>d</a:t>
            </a:r>
            <a:r>
              <a:rPr lang="en-US" dirty="0" smtClean="0"/>
              <a:t>evelopmental projects</a:t>
            </a:r>
          </a:p>
          <a:p>
            <a:pPr lvl="1"/>
            <a:r>
              <a:rPr lang="en-US" dirty="0"/>
              <a:t>s</a:t>
            </a:r>
            <a:r>
              <a:rPr lang="en-US" dirty="0" smtClean="0"/>
              <a:t>tudies</a:t>
            </a:r>
          </a:p>
          <a:p>
            <a:pPr lvl="1"/>
            <a:r>
              <a:rPr lang="en-US" dirty="0"/>
              <a:t>t</a:t>
            </a:r>
            <a:r>
              <a:rPr lang="en-US" dirty="0" smtClean="0"/>
              <a:t>echnical assistance</a:t>
            </a:r>
          </a:p>
        </p:txBody>
      </p:sp>
    </p:spTree>
    <p:extLst>
      <p:ext uri="{BB962C8B-B14F-4D97-AF65-F5344CB8AC3E}">
        <p14:creationId xmlns:p14="http://schemas.microsoft.com/office/powerpoint/2010/main" val="26930466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1"/>
            <a:ext cx="4991101" cy="4218179"/>
          </a:xfrm>
        </p:spPr>
        <p:txBody>
          <a:bodyPr>
            <a:normAutofit fontScale="92500" lnSpcReduction="20000"/>
          </a:bodyPr>
          <a:lstStyle/>
          <a:p>
            <a:pPr marL="45720" indent="0">
              <a:buNone/>
            </a:pPr>
            <a:r>
              <a:rPr lang="en-US" dirty="0"/>
              <a:t>Practice guides, published by the Institute of Education Sciences (IES), are developed by panels of nationally recognized experts. They offer actionable recommendations, strategies for overcoming potential roadblocks, and an indication of the strength of evidence supporting each recommendation.</a:t>
            </a:r>
          </a:p>
        </p:txBody>
      </p:sp>
      <p:sp>
        <p:nvSpPr>
          <p:cNvPr id="3" name="Title 2"/>
          <p:cNvSpPr>
            <a:spLocks noGrp="1"/>
          </p:cNvSpPr>
          <p:nvPr>
            <p:ph type="title"/>
          </p:nvPr>
        </p:nvSpPr>
        <p:spPr/>
        <p:txBody>
          <a:bodyPr/>
          <a:lstStyle/>
          <a:p>
            <a:r>
              <a:rPr lang="en-US" dirty="0" smtClean="0"/>
              <a:t>IES Practice Guides</a:t>
            </a:r>
            <a:endParaRPr lang="en-US" dirty="0"/>
          </a:p>
        </p:txBody>
      </p:sp>
      <p:pic>
        <p:nvPicPr>
          <p:cNvPr id="5" name="Picture 4" descr="adlit_pg_082608-1.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600700" y="1841500"/>
            <a:ext cx="3153063" cy="4080434"/>
          </a:xfrm>
          <a:prstGeom prst="rect">
            <a:avLst/>
          </a:prstGeom>
        </p:spPr>
      </p:pic>
    </p:spTree>
    <p:extLst>
      <p:ext uri="{BB962C8B-B14F-4D97-AF65-F5344CB8AC3E}">
        <p14:creationId xmlns:p14="http://schemas.microsoft.com/office/powerpoint/2010/main" val="32759445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Free reference desk service</a:t>
            </a:r>
          </a:p>
          <a:p>
            <a:r>
              <a:rPr lang="en-US" dirty="0"/>
              <a:t>Provides references and summaries of research tailored to your specific questions</a:t>
            </a:r>
          </a:p>
          <a:p>
            <a:r>
              <a:rPr lang="en-US" dirty="0"/>
              <a:t>For more information and to submit a question visit </a:t>
            </a:r>
            <a:r>
              <a:rPr lang="en-US" dirty="0">
                <a:hlinkClick r:id="rId3"/>
              </a:rPr>
              <a:t>http://ies.ed.gov/ncee/edlabs/askarel/index.asp?REL=</a:t>
            </a:r>
            <a:r>
              <a:rPr lang="en-US" dirty="0" smtClean="0">
                <a:hlinkClick r:id="rId3"/>
              </a:rPr>
              <a:t>southeast</a:t>
            </a:r>
            <a:r>
              <a:rPr lang="en-US" dirty="0" smtClean="0"/>
              <a:t> </a:t>
            </a:r>
            <a:endParaRPr lang="en-US" dirty="0"/>
          </a:p>
        </p:txBody>
      </p:sp>
      <p:sp>
        <p:nvSpPr>
          <p:cNvPr id="3" name="Title 2"/>
          <p:cNvSpPr>
            <a:spLocks noGrp="1"/>
          </p:cNvSpPr>
          <p:nvPr>
            <p:ph type="title"/>
          </p:nvPr>
        </p:nvSpPr>
        <p:spPr/>
        <p:txBody>
          <a:bodyPr/>
          <a:lstStyle/>
          <a:p>
            <a:r>
              <a:rPr lang="en-US" dirty="0" smtClean="0"/>
              <a:t>Ask A REL</a:t>
            </a:r>
            <a:endParaRPr lang="en-US" dirty="0"/>
          </a:p>
        </p:txBody>
      </p:sp>
    </p:spTree>
    <p:extLst>
      <p:ext uri="{BB962C8B-B14F-4D97-AF65-F5344CB8AC3E}">
        <p14:creationId xmlns:p14="http://schemas.microsoft.com/office/powerpoint/2010/main" val="766847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287162" y="140395"/>
            <a:ext cx="7772400" cy="1041142"/>
          </a:xfrm>
          <a:prstGeom prst="rect">
            <a:avLst/>
          </a:prstGeom>
        </p:spPr>
        <p:txBody>
          <a:bodyPr vert="horz" lIns="91440" tIns="45720" rIns="91440" bIns="45720" rtlCol="0" anchor="ctr">
            <a:normAutofit fontScale="52500" lnSpcReduction="20000"/>
          </a:bodyPr>
          <a:lstStyle>
            <a:lvl1pPr algn="ctr" defTabSz="457200" rtl="0" eaLnBrk="1" latinLnBrk="0" hangingPunct="1">
              <a:spcBef>
                <a:spcPct val="0"/>
              </a:spcBef>
              <a:buNone/>
              <a:defRPr sz="4400" b="1" i="0" kern="1200">
                <a:solidFill>
                  <a:srgbClr val="730E00"/>
                </a:solidFill>
                <a:latin typeface="Franklin Gothic Medium"/>
                <a:ea typeface="+mj-ea"/>
                <a:cs typeface="Franklin Gothic Medium"/>
              </a:defRPr>
            </a:lvl1pPr>
          </a:lstStyle>
          <a:p>
            <a:r>
              <a:rPr lang="en-US" sz="5300" dirty="0" smtClean="0"/>
              <a:t>Improving Literacy Research Alliance Overview</a:t>
            </a:r>
            <a:r>
              <a:rPr lang="en-US" dirty="0" smtClean="0"/>
              <a:t/>
            </a:r>
            <a:br>
              <a:rPr lang="en-US" dirty="0" smtClean="0"/>
            </a:b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34" y="90618"/>
            <a:ext cx="948416" cy="9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2"/>
          <p:cNvSpPr txBox="1">
            <a:spLocks/>
          </p:cNvSpPr>
          <p:nvPr/>
        </p:nvSpPr>
        <p:spPr>
          <a:xfrm>
            <a:off x="174073" y="1181537"/>
            <a:ext cx="8911516" cy="43434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Franklin Gothic Book"/>
                <a:ea typeface="+mn-ea"/>
                <a:cs typeface="Franklin Gothic Book"/>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Franklin Gothic Book"/>
                <a:ea typeface="+mn-ea"/>
                <a:cs typeface="Franklin Gothic Book"/>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200" b="1" dirty="0" smtClean="0"/>
              <a:t>Core Alliance </a:t>
            </a:r>
            <a:r>
              <a:rPr lang="en-US" sz="2200" b="1" dirty="0"/>
              <a:t>M</a:t>
            </a:r>
            <a:r>
              <a:rPr lang="en-US" sz="2200" b="1" dirty="0" smtClean="0"/>
              <a:t>embership  </a:t>
            </a:r>
          </a:p>
          <a:p>
            <a:pPr lvl="0"/>
            <a:r>
              <a:rPr lang="en-US" sz="2200" dirty="0"/>
              <a:t>Alabama, Florida, Georgia, Mississippi, North Carolina and South Carolina representatives from </a:t>
            </a:r>
            <a:r>
              <a:rPr lang="en-US" sz="2200" dirty="0" smtClean="0"/>
              <a:t>state </a:t>
            </a:r>
            <a:r>
              <a:rPr lang="en-US" sz="2200" dirty="0"/>
              <a:t>e</a:t>
            </a:r>
            <a:r>
              <a:rPr lang="en-US" sz="2200" dirty="0" smtClean="0"/>
              <a:t>ducation </a:t>
            </a:r>
            <a:r>
              <a:rPr lang="en-US" sz="2200" dirty="0"/>
              <a:t>a</a:t>
            </a:r>
            <a:r>
              <a:rPr lang="en-US" sz="2200" dirty="0" smtClean="0"/>
              <a:t>gencies</a:t>
            </a:r>
            <a:r>
              <a:rPr lang="en-US" sz="2200" dirty="0"/>
              <a:t>, </a:t>
            </a:r>
            <a:r>
              <a:rPr lang="en-US" sz="2200" dirty="0" smtClean="0"/>
              <a:t>nonprofit </a:t>
            </a:r>
            <a:r>
              <a:rPr lang="en-US" sz="2200" dirty="0"/>
              <a:t>agencies, </a:t>
            </a:r>
            <a:r>
              <a:rPr lang="en-US" sz="2200" dirty="0" smtClean="0"/>
              <a:t>universities, </a:t>
            </a:r>
            <a:r>
              <a:rPr lang="en-US" sz="2200" dirty="0"/>
              <a:t>and local educational agency </a:t>
            </a:r>
            <a:r>
              <a:rPr lang="en-US" sz="2200" dirty="0" smtClean="0"/>
              <a:t>leaders</a:t>
            </a:r>
          </a:p>
          <a:p>
            <a:pPr lvl="0"/>
            <a:r>
              <a:rPr lang="en-US" sz="2200" dirty="0" smtClean="0"/>
              <a:t>State chapters have been established to meet the specific needs of each state </a:t>
            </a:r>
            <a:endParaRPr lang="en-US" sz="2200" dirty="0"/>
          </a:p>
          <a:p>
            <a:pPr marL="0" indent="0">
              <a:buNone/>
            </a:pPr>
            <a:r>
              <a:rPr lang="en-US" sz="2200" b="1" dirty="0" smtClean="0"/>
              <a:t>Significant Success </a:t>
            </a:r>
            <a:endParaRPr lang="en-US" sz="2200" dirty="0" smtClean="0"/>
          </a:p>
          <a:p>
            <a:r>
              <a:rPr lang="en-US" sz="2200" dirty="0" smtClean="0"/>
              <a:t>Completion of multiple events, products, and tools as requested by alliance members during the prior contract cycle.</a:t>
            </a:r>
            <a:endParaRPr lang="en-US" sz="2200" dirty="0"/>
          </a:p>
          <a:p>
            <a:pPr marL="0" indent="0">
              <a:buNone/>
            </a:pPr>
            <a:endParaRPr lang="en-US" sz="2300" dirty="0" smtClean="0"/>
          </a:p>
        </p:txBody>
      </p:sp>
    </p:spTree>
    <p:extLst>
      <p:ext uri="{BB962C8B-B14F-4D97-AF65-F5344CB8AC3E}">
        <p14:creationId xmlns:p14="http://schemas.microsoft.com/office/powerpoint/2010/main" val="734041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22118" y="353291"/>
            <a:ext cx="8737444" cy="828246"/>
          </a:xfrm>
          <a:prstGeom prst="rect">
            <a:avLst/>
          </a:prstGeom>
        </p:spPr>
        <p:txBody>
          <a:bodyPr vert="horz" lIns="91440" tIns="45720" rIns="91440" bIns="45720" rtlCol="0" anchor="ctr">
            <a:normAutofit fontScale="52500" lnSpcReduction="20000"/>
          </a:bodyPr>
          <a:lstStyle>
            <a:lvl1pPr algn="ctr" defTabSz="457200" rtl="0" eaLnBrk="1" latinLnBrk="0" hangingPunct="1">
              <a:spcBef>
                <a:spcPct val="0"/>
              </a:spcBef>
              <a:buNone/>
              <a:defRPr sz="4400" b="1" i="0" kern="1200">
                <a:solidFill>
                  <a:srgbClr val="730E00"/>
                </a:solidFill>
                <a:latin typeface="Franklin Gothic Medium"/>
                <a:ea typeface="+mj-ea"/>
                <a:cs typeface="Franklin Gothic Medium"/>
              </a:defRPr>
            </a:lvl1pPr>
          </a:lstStyle>
          <a:p>
            <a:r>
              <a:rPr lang="en-US" sz="5300" dirty="0" smtClean="0"/>
              <a:t>Update on REL Work – Recently Released Products</a:t>
            </a:r>
            <a:r>
              <a:rPr lang="en-US" dirty="0" smtClean="0"/>
              <a:t/>
            </a:r>
            <a:br>
              <a:rPr lang="en-US" dirty="0" smtClean="0"/>
            </a:br>
            <a:endParaRPr lang="en-US" dirty="0"/>
          </a:p>
        </p:txBody>
      </p:sp>
      <p:sp>
        <p:nvSpPr>
          <p:cNvPr id="9" name="Content Placeholder 2"/>
          <p:cNvSpPr txBox="1">
            <a:spLocks/>
          </p:cNvSpPr>
          <p:nvPr/>
        </p:nvSpPr>
        <p:spPr>
          <a:xfrm>
            <a:off x="174073" y="1267691"/>
            <a:ext cx="8911516" cy="42572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Franklin Gothic Book"/>
                <a:ea typeface="+mn-ea"/>
                <a:cs typeface="Franklin Gothic Book"/>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Franklin Gothic Book"/>
                <a:ea typeface="+mn-ea"/>
                <a:cs typeface="Franklin Gothic Book"/>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smtClean="0"/>
              <a:t>The following products have been recently released:</a:t>
            </a:r>
          </a:p>
          <a:p>
            <a:r>
              <a:rPr lang="en-US" sz="2400" dirty="0" smtClean="0"/>
              <a:t>IES Practice Guide – Foundational Skills to Support Reading for Understanding in Kindergarten Through 3</a:t>
            </a:r>
            <a:r>
              <a:rPr lang="en-US" sz="2400" baseline="30000" dirty="0" smtClean="0"/>
              <a:t>rd</a:t>
            </a:r>
            <a:r>
              <a:rPr lang="en-US" sz="2400" dirty="0" smtClean="0"/>
              <a:t> Grade</a:t>
            </a:r>
          </a:p>
          <a:p>
            <a:r>
              <a:rPr lang="en-US" sz="2400" dirty="0" smtClean="0"/>
              <a:t>PLC Facilitator’s Guide for the Foundational Skills to Support Reading for Understanding in Kindergarten Through 3</a:t>
            </a:r>
            <a:r>
              <a:rPr lang="en-US" sz="2400" baseline="30000" dirty="0" smtClean="0"/>
              <a:t>rd</a:t>
            </a:r>
            <a:r>
              <a:rPr lang="en-US" sz="2400" dirty="0" smtClean="0"/>
              <a:t> Grade practice guide</a:t>
            </a:r>
          </a:p>
          <a:p>
            <a:r>
              <a:rPr lang="en-US" sz="2400" dirty="0" smtClean="0"/>
              <a:t>Rubric for Evaluating Reading/Language Arts Instructional Materials for Kindergarten to Grade 5</a:t>
            </a:r>
            <a:endParaRPr lang="en-US" sz="2400" dirty="0"/>
          </a:p>
          <a:p>
            <a:r>
              <a:rPr lang="en-US" sz="2400" dirty="0" smtClean="0"/>
              <a:t>Self-Study Guide for Implementing Literacy Interventions in Grades 3-8</a:t>
            </a:r>
          </a:p>
          <a:p>
            <a:pPr marL="0" indent="0">
              <a:buNone/>
            </a:pPr>
            <a:endParaRPr lang="en-US" sz="2400" dirty="0"/>
          </a:p>
          <a:p>
            <a:endParaRPr lang="en-US" sz="2300" dirty="0" smtClean="0"/>
          </a:p>
        </p:txBody>
      </p:sp>
    </p:spTree>
    <p:extLst>
      <p:ext uri="{BB962C8B-B14F-4D97-AF65-F5344CB8AC3E}">
        <p14:creationId xmlns:p14="http://schemas.microsoft.com/office/powerpoint/2010/main" val="3442339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22118" y="353291"/>
            <a:ext cx="8737444" cy="828246"/>
          </a:xfrm>
          <a:prstGeom prst="rect">
            <a:avLst/>
          </a:prstGeom>
        </p:spPr>
        <p:txBody>
          <a:bodyPr vert="horz" lIns="91440" tIns="45720" rIns="91440" bIns="45720" rtlCol="0" anchor="ctr">
            <a:normAutofit fontScale="60000" lnSpcReduction="20000"/>
          </a:bodyPr>
          <a:lstStyle>
            <a:lvl1pPr algn="ctr" defTabSz="457200" rtl="0" eaLnBrk="1" latinLnBrk="0" hangingPunct="1">
              <a:spcBef>
                <a:spcPct val="0"/>
              </a:spcBef>
              <a:buNone/>
              <a:defRPr sz="4400" b="1" i="0" kern="1200">
                <a:solidFill>
                  <a:srgbClr val="730E00"/>
                </a:solidFill>
                <a:latin typeface="Franklin Gothic Medium"/>
                <a:ea typeface="+mj-ea"/>
                <a:cs typeface="Franklin Gothic Medium"/>
              </a:defRPr>
            </a:lvl1pPr>
          </a:lstStyle>
          <a:p>
            <a:r>
              <a:rPr lang="en-US" sz="5300" dirty="0" smtClean="0"/>
              <a:t>IES Practice Guide and PLC Facilitator Guide</a:t>
            </a:r>
            <a:r>
              <a:rPr lang="en-US" dirty="0" smtClean="0"/>
              <a:t/>
            </a:r>
            <a:br>
              <a:rPr lang="en-US" dirty="0" smtClean="0"/>
            </a:br>
            <a:endParaRPr lang="en-US" dirty="0"/>
          </a:p>
        </p:txBody>
      </p:sp>
      <p:sp>
        <p:nvSpPr>
          <p:cNvPr id="9" name="Content Placeholder 2"/>
          <p:cNvSpPr txBox="1">
            <a:spLocks/>
          </p:cNvSpPr>
          <p:nvPr/>
        </p:nvSpPr>
        <p:spPr>
          <a:xfrm>
            <a:off x="174073" y="1267691"/>
            <a:ext cx="8911516" cy="425724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b="0" i="0" kern="1200">
                <a:solidFill>
                  <a:schemeClr val="bg2">
                    <a:lumMod val="25000"/>
                  </a:schemeClr>
                </a:solidFill>
                <a:latin typeface="Franklin Gothic Book"/>
                <a:ea typeface="+mn-ea"/>
                <a:cs typeface="Franklin Gothic Book"/>
              </a:defRPr>
            </a:lvl1pPr>
            <a:lvl2pPr marL="742950" indent="-285750" algn="l" defTabSz="457200" rtl="0" eaLnBrk="1" latinLnBrk="0" hangingPunct="1">
              <a:spcBef>
                <a:spcPct val="20000"/>
              </a:spcBef>
              <a:buFont typeface="Arial"/>
              <a:buChar char="–"/>
              <a:defRPr sz="2800" b="0" i="0" kern="1200">
                <a:solidFill>
                  <a:schemeClr val="bg2">
                    <a:lumMod val="25000"/>
                  </a:schemeClr>
                </a:solidFill>
                <a:latin typeface="Franklin Gothic Book"/>
                <a:ea typeface="+mn-ea"/>
                <a:cs typeface="Franklin Gothic Book"/>
              </a:defRPr>
            </a:lvl2pPr>
            <a:lvl3pPr marL="1143000" indent="-228600" algn="l" defTabSz="457200" rtl="0" eaLnBrk="1" latinLnBrk="0" hangingPunct="1">
              <a:spcBef>
                <a:spcPct val="20000"/>
              </a:spcBef>
              <a:buFont typeface="Arial"/>
              <a:buChar char="•"/>
              <a:defRPr sz="2400" b="0" i="0" kern="1200">
                <a:solidFill>
                  <a:schemeClr val="bg2">
                    <a:lumMod val="25000"/>
                  </a:schemeClr>
                </a:solidFill>
                <a:latin typeface="Franklin Gothic Book"/>
                <a:ea typeface="+mn-ea"/>
                <a:cs typeface="Franklin Gothic Book"/>
              </a:defRPr>
            </a:lvl3pPr>
            <a:lvl4pPr marL="16002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4pPr>
            <a:lvl5pPr marL="2057400" indent="-228600" algn="l" defTabSz="457200" rtl="0" eaLnBrk="1" latinLnBrk="0" hangingPunct="1">
              <a:spcBef>
                <a:spcPct val="20000"/>
              </a:spcBef>
              <a:buFont typeface="Arial"/>
              <a:buChar char="»"/>
              <a:defRPr sz="2000" b="0" i="0" kern="1200">
                <a:solidFill>
                  <a:schemeClr val="bg2">
                    <a:lumMod val="25000"/>
                  </a:schemeClr>
                </a:solidFill>
                <a:latin typeface="Franklin Gothic Book"/>
                <a:ea typeface="+mn-ea"/>
                <a:cs typeface="Franklin Gothic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p>
          <a:p>
            <a:endParaRPr lang="en-US" sz="2300" dirty="0" smtClean="0"/>
          </a:p>
        </p:txBody>
      </p:sp>
      <p:pic>
        <p:nvPicPr>
          <p:cNvPr id="2" name="Picture 1"/>
          <p:cNvPicPr>
            <a:picLocks noChangeAspect="1"/>
          </p:cNvPicPr>
          <p:nvPr/>
        </p:nvPicPr>
        <p:blipFill>
          <a:blip r:embed="rId2"/>
          <a:stretch>
            <a:fillRect/>
          </a:stretch>
        </p:blipFill>
        <p:spPr>
          <a:xfrm>
            <a:off x="249383" y="930648"/>
            <a:ext cx="3896590" cy="4967312"/>
          </a:xfrm>
          <a:prstGeom prst="rect">
            <a:avLst/>
          </a:prstGeom>
        </p:spPr>
      </p:pic>
      <p:pic>
        <p:nvPicPr>
          <p:cNvPr id="3" name="Picture 2"/>
          <p:cNvPicPr>
            <a:picLocks noChangeAspect="1"/>
          </p:cNvPicPr>
          <p:nvPr/>
        </p:nvPicPr>
        <p:blipFill>
          <a:blip r:embed="rId3"/>
          <a:stretch>
            <a:fillRect/>
          </a:stretch>
        </p:blipFill>
        <p:spPr>
          <a:xfrm>
            <a:off x="4779819" y="930648"/>
            <a:ext cx="3919908" cy="4967313"/>
          </a:xfrm>
          <a:prstGeom prst="rect">
            <a:avLst/>
          </a:prstGeom>
        </p:spPr>
      </p:pic>
    </p:spTree>
    <p:extLst>
      <p:ext uri="{BB962C8B-B14F-4D97-AF65-F5344CB8AC3E}">
        <p14:creationId xmlns:p14="http://schemas.microsoft.com/office/powerpoint/2010/main" val="2363700463"/>
      </p:ext>
    </p:extLst>
  </p:cSld>
  <p:clrMapOvr>
    <a:masterClrMapping/>
  </p:clrMapOvr>
  <p:timing>
    <p:tnLst>
      <p:par>
        <p:cTn id="1" dur="indefinite" restart="never" nodeType="tmRoot"/>
      </p:par>
    </p:tnLst>
  </p:timing>
</p:sld>
</file>

<file path=ppt/theme/theme1.xml><?xml version="1.0" encoding="utf-8"?>
<a:theme xmlns:a="http://schemas.openxmlformats.org/drawingml/2006/main" name="rel_presentation_template">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microsoft.com/sharepoint/v3/field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14963</TotalTime>
  <Words>644</Words>
  <Application>Microsoft Office PowerPoint</Application>
  <PresentationFormat>On-screen Show (4:3)</PresentationFormat>
  <Paragraphs>74</Paragraphs>
  <Slides>21</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Franklin Gothic Book</vt:lpstr>
      <vt:lpstr>Franklin Gothic Medium</vt:lpstr>
      <vt:lpstr>Times New Roman</vt:lpstr>
      <vt:lpstr>Wingdings</vt:lpstr>
      <vt:lpstr>rel_presentation_template</vt:lpstr>
      <vt:lpstr>CLAS/RSF Meeting 05-12-17 </vt:lpstr>
      <vt:lpstr>PowerPoint Presentation</vt:lpstr>
      <vt:lpstr>PowerPoint Presentation</vt:lpstr>
      <vt:lpstr>REL Program Overview</vt:lpstr>
      <vt:lpstr>IES Practice Guides</vt:lpstr>
      <vt:lpstr>Ask A REL</vt:lpstr>
      <vt:lpstr>PowerPoint Presentation</vt:lpstr>
      <vt:lpstr>PowerPoint Presentation</vt:lpstr>
      <vt:lpstr>PowerPoint Presentation</vt:lpstr>
      <vt:lpstr>PowerPoint Presentation</vt:lpstr>
      <vt:lpstr>Rubric for Evaluating K-5 Instructional Materials</vt:lpstr>
      <vt:lpstr>Self-Study Guide for Implementing Literacy Interventions for Grades 3-8</vt:lpstr>
      <vt:lpstr>PowerPoint Presentation</vt:lpstr>
      <vt:lpstr>Research on Adolescent Literacy Programs and Practices</vt:lpstr>
      <vt:lpstr>Evidence Base to Support Reading Interventions</vt:lpstr>
      <vt:lpstr>Reading and Math Proficiency Trends</vt:lpstr>
      <vt:lpstr>Educator Outcomes from Mississippi Literacy Initative</vt:lpstr>
      <vt:lpstr>PowerPoint Presentation</vt:lpstr>
      <vt:lpstr>Instructional Coaching</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Laurie Lee</cp:lastModifiedBy>
  <cp:revision>260</cp:revision>
  <cp:lastPrinted>2016-03-20T18:10:05Z</cp:lastPrinted>
  <dcterms:created xsi:type="dcterms:W3CDTF">2010-04-12T23:12:02Z</dcterms:created>
  <dcterms:modified xsi:type="dcterms:W3CDTF">2017-05-12T11:59:23Z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