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6" r:id="rId7"/>
    <p:sldId id="267" r:id="rId8"/>
    <p:sldId id="268" r:id="rId9"/>
    <p:sldId id="269" r:id="rId10"/>
    <p:sldId id="270" r:id="rId11"/>
    <p:sldId id="271" r:id="rId12"/>
    <p:sldId id="272" r:id="rId13"/>
    <p:sldId id="273" r:id="rId14"/>
    <p:sldId id="275" r:id="rId15"/>
    <p:sldId id="276" r:id="rId16"/>
    <p:sldId id="277" r:id="rId17"/>
    <p:sldId id="278" r:id="rId18"/>
    <p:sldId id="279" r:id="rId19"/>
    <p:sldId id="280" r:id="rId20"/>
    <p:sldId id="261" r:id="rId21"/>
    <p:sldId id="262" r:id="rId22"/>
    <p:sldId id="263" r:id="rId23"/>
    <p:sldId id="264" r:id="rId24"/>
    <p:sldId id="281" r:id="rId25"/>
    <p:sldId id="27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69" d="100"/>
          <a:sy n="69" d="100"/>
        </p:scale>
        <p:origin x="618" y="6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0888A89-6365-4BFE-B369-A6A5195F544F}" type="datetimeFigureOut">
              <a:rPr lang="en-US" smtClean="0"/>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438118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888A89-6365-4BFE-B369-A6A5195F544F}" type="datetimeFigureOut">
              <a:rPr lang="en-US" smtClean="0"/>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1048150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888A89-6365-4BFE-B369-A6A5195F544F}" type="datetimeFigureOut">
              <a:rPr lang="en-US" smtClean="0"/>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4085102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888A89-6365-4BFE-B369-A6A5195F544F}" type="datetimeFigureOut">
              <a:rPr lang="en-US" smtClean="0"/>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1532387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0888A89-6365-4BFE-B369-A6A5195F544F}" type="datetimeFigureOut">
              <a:rPr lang="en-US" smtClean="0"/>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3796896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0888A89-6365-4BFE-B369-A6A5195F544F}" type="datetimeFigureOut">
              <a:rPr lang="en-US" smtClean="0"/>
              <a:t>5/11/2017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2098971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0888A89-6365-4BFE-B369-A6A5195F544F}" type="datetimeFigureOut">
              <a:rPr lang="en-US" smtClean="0"/>
              <a:t>5/11/2017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3739819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0888A89-6365-4BFE-B369-A6A5195F544F}" type="datetimeFigureOut">
              <a:rPr lang="en-US" smtClean="0"/>
              <a:t>5/11/2017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3622964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888A89-6365-4BFE-B369-A6A5195F544F}" type="datetimeFigureOut">
              <a:rPr lang="en-US" smtClean="0"/>
              <a:t>5/11/2017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3645180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0888A89-6365-4BFE-B369-A6A5195F544F}" type="datetimeFigureOut">
              <a:rPr lang="en-US" smtClean="0"/>
              <a:t>5/11/2017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156383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0888A89-6365-4BFE-B369-A6A5195F544F}" type="datetimeFigureOut">
              <a:rPr lang="en-US" smtClean="0"/>
              <a:t>5/11/2017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EEF4B-0DFA-40C6-8B5F-B16F152EF081}" type="slidenum">
              <a:rPr lang="en-US" smtClean="0"/>
              <a:t>‹#›</a:t>
            </a:fld>
            <a:endParaRPr lang="en-US"/>
          </a:p>
        </p:txBody>
      </p:sp>
    </p:spTree>
    <p:extLst>
      <p:ext uri="{BB962C8B-B14F-4D97-AF65-F5344CB8AC3E}">
        <p14:creationId xmlns:p14="http://schemas.microsoft.com/office/powerpoint/2010/main" val="1514622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888A89-6365-4BFE-B369-A6A5195F544F}" type="datetimeFigureOut">
              <a:rPr lang="en-US" smtClean="0"/>
              <a:t>5/11/2017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EEF4B-0DFA-40C6-8B5F-B16F152EF081}" type="slidenum">
              <a:rPr lang="en-US" smtClean="0"/>
              <a:t>‹#›</a:t>
            </a:fld>
            <a:endParaRPr lang="en-US"/>
          </a:p>
        </p:txBody>
      </p:sp>
    </p:spTree>
    <p:extLst>
      <p:ext uri="{BB962C8B-B14F-4D97-AF65-F5344CB8AC3E}">
        <p14:creationId xmlns:p14="http://schemas.microsoft.com/office/powerpoint/2010/main" val="2271173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paulholimon.com/home-5/"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padlet.com/paulholimon/CoachingWritin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padlet.com/paulholimon/CoachingWritin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padlet.com/paulholimon/WritingI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padlet.com/paulholimon/WritingIsNo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east naples middle school m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334"/>
            <a:ext cx="12192000" cy="688333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2395369" y="3829722"/>
            <a:ext cx="9144000" cy="1584344"/>
          </a:xfrm>
        </p:spPr>
        <p:txBody>
          <a:bodyPr>
            <a:normAutofit/>
          </a:bodyPr>
          <a:lstStyle/>
          <a:p>
            <a:r>
              <a:rPr lang="en-US" sz="4800" dirty="0">
                <a:solidFill>
                  <a:schemeClr val="bg1"/>
                </a:solidFill>
              </a:rPr>
              <a:t>Coaching the Writing Instruction: An Approach to School-wide Practices</a:t>
            </a:r>
          </a:p>
        </p:txBody>
      </p:sp>
      <p:sp>
        <p:nvSpPr>
          <p:cNvPr id="3" name="Subtitle 2"/>
          <p:cNvSpPr>
            <a:spLocks noGrp="1"/>
          </p:cNvSpPr>
          <p:nvPr>
            <p:ph type="subTitle" idx="1"/>
          </p:nvPr>
        </p:nvSpPr>
        <p:spPr>
          <a:xfrm>
            <a:off x="2158701" y="5291269"/>
            <a:ext cx="9144000" cy="1655762"/>
          </a:xfrm>
        </p:spPr>
        <p:txBody>
          <a:bodyPr/>
          <a:lstStyle/>
          <a:p>
            <a:r>
              <a:rPr lang="en-US" dirty="0">
                <a:solidFill>
                  <a:schemeClr val="bg1"/>
                </a:solidFill>
              </a:rPr>
              <a:t>Paul Holimon</a:t>
            </a:r>
          </a:p>
          <a:p>
            <a:r>
              <a:rPr lang="en-US" dirty="0">
                <a:solidFill>
                  <a:schemeClr val="bg1"/>
                </a:solidFill>
                <a:hlinkClick r:id="rId3"/>
              </a:rPr>
              <a:t>paulholimon.com </a:t>
            </a:r>
            <a:endParaRPr lang="en-US" dirty="0">
              <a:solidFill>
                <a:schemeClr val="bg1"/>
              </a:solidFill>
            </a:endParaRPr>
          </a:p>
          <a:p>
            <a:r>
              <a:rPr lang="en-US" dirty="0">
                <a:solidFill>
                  <a:schemeClr val="bg1"/>
                </a:solidFill>
              </a:rPr>
              <a:t>paulholimon@gmail.com</a:t>
            </a:r>
          </a:p>
        </p:txBody>
      </p:sp>
    </p:spTree>
    <p:extLst>
      <p:ext uri="{BB962C8B-B14F-4D97-AF65-F5344CB8AC3E}">
        <p14:creationId xmlns:p14="http://schemas.microsoft.com/office/powerpoint/2010/main" val="330590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Jeff Anderson Says: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42793999"/>
              </p:ext>
            </p:extLst>
          </p:nvPr>
        </p:nvGraphicFramePr>
        <p:xfrm>
          <a:off x="838200" y="1513488"/>
          <a:ext cx="10515600" cy="52120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1074319445"/>
                    </a:ext>
                  </a:extLst>
                </a:gridCol>
                <a:gridCol w="5257800">
                  <a:extLst>
                    <a:ext uri="{9D8B030D-6E8A-4147-A177-3AD203B41FA5}">
                      <a16:colId xmlns:a16="http://schemas.microsoft.com/office/drawing/2014/main" val="2283622388"/>
                    </a:ext>
                  </a:extLst>
                </a:gridCol>
              </a:tblGrid>
              <a:tr h="565807">
                <a:tc>
                  <a:txBody>
                    <a:bodyPr/>
                    <a:lstStyle/>
                    <a:p>
                      <a:pPr algn="ctr"/>
                      <a:r>
                        <a:rPr lang="en-US" sz="3200" dirty="0"/>
                        <a:t>Writing Is</a:t>
                      </a:r>
                    </a:p>
                  </a:txBody>
                  <a:tcPr/>
                </a:tc>
                <a:tc>
                  <a:txBody>
                    <a:bodyPr/>
                    <a:lstStyle/>
                    <a:p>
                      <a:pPr algn="ctr"/>
                      <a:r>
                        <a:rPr lang="en-US" sz="3200" dirty="0"/>
                        <a:t>Writing Is</a:t>
                      </a:r>
                      <a:r>
                        <a:rPr lang="en-US" sz="3200" baseline="0" dirty="0"/>
                        <a:t> Not</a:t>
                      </a:r>
                      <a:endParaRPr lang="en-US" sz="3200" dirty="0"/>
                    </a:p>
                  </a:txBody>
                  <a:tcPr/>
                </a:tc>
                <a:extLst>
                  <a:ext uri="{0D108BD9-81ED-4DB2-BD59-A6C34878D82A}">
                    <a16:rowId xmlns:a16="http://schemas.microsoft.com/office/drawing/2014/main" val="1305042522"/>
                  </a:ext>
                </a:extLst>
              </a:tr>
              <a:tr h="565807">
                <a:tc>
                  <a:txBody>
                    <a:bodyPr/>
                    <a:lstStyle/>
                    <a:p>
                      <a:pPr algn="ctr"/>
                      <a:r>
                        <a:rPr lang="en-US" sz="3200" dirty="0"/>
                        <a:t>Messy</a:t>
                      </a:r>
                    </a:p>
                  </a:txBody>
                  <a:tcPr/>
                </a:tc>
                <a:tc>
                  <a:txBody>
                    <a:bodyPr/>
                    <a:lstStyle/>
                    <a:p>
                      <a:pPr algn="ctr"/>
                      <a:r>
                        <a:rPr lang="en-US" sz="3200" dirty="0"/>
                        <a:t>Artificial</a:t>
                      </a:r>
                    </a:p>
                  </a:txBody>
                  <a:tcPr/>
                </a:tc>
                <a:extLst>
                  <a:ext uri="{0D108BD9-81ED-4DB2-BD59-A6C34878D82A}">
                    <a16:rowId xmlns:a16="http://schemas.microsoft.com/office/drawing/2014/main" val="3428065877"/>
                  </a:ext>
                </a:extLst>
              </a:tr>
              <a:tr h="565807">
                <a:tc>
                  <a:txBody>
                    <a:bodyPr/>
                    <a:lstStyle/>
                    <a:p>
                      <a:pPr algn="ctr"/>
                      <a:r>
                        <a:rPr lang="en-US" sz="3200" dirty="0"/>
                        <a:t>Joyous</a:t>
                      </a:r>
                    </a:p>
                  </a:txBody>
                  <a:tcPr/>
                </a:tc>
                <a:tc>
                  <a:txBody>
                    <a:bodyPr/>
                    <a:lstStyle/>
                    <a:p>
                      <a:pPr algn="ctr"/>
                      <a:r>
                        <a:rPr lang="en-US" sz="3200" dirty="0"/>
                        <a:t>Checklist-driven</a:t>
                      </a:r>
                    </a:p>
                  </a:txBody>
                  <a:tcPr/>
                </a:tc>
                <a:extLst>
                  <a:ext uri="{0D108BD9-81ED-4DB2-BD59-A6C34878D82A}">
                    <a16:rowId xmlns:a16="http://schemas.microsoft.com/office/drawing/2014/main" val="3593022189"/>
                  </a:ext>
                </a:extLst>
              </a:tr>
              <a:tr h="565807">
                <a:tc>
                  <a:txBody>
                    <a:bodyPr/>
                    <a:lstStyle/>
                    <a:p>
                      <a:pPr algn="ctr"/>
                      <a:r>
                        <a:rPr lang="en-US" sz="3200" dirty="0"/>
                        <a:t>Inside-out</a:t>
                      </a:r>
                    </a:p>
                  </a:txBody>
                  <a:tcPr/>
                </a:tc>
                <a:tc>
                  <a:txBody>
                    <a:bodyPr/>
                    <a:lstStyle/>
                    <a:p>
                      <a:pPr algn="ctr"/>
                      <a:r>
                        <a:rPr lang="en-US" sz="3200" dirty="0"/>
                        <a:t>Outside-in</a:t>
                      </a:r>
                    </a:p>
                  </a:txBody>
                  <a:tcPr/>
                </a:tc>
                <a:extLst>
                  <a:ext uri="{0D108BD9-81ED-4DB2-BD59-A6C34878D82A}">
                    <a16:rowId xmlns:a16="http://schemas.microsoft.com/office/drawing/2014/main" val="429818942"/>
                  </a:ext>
                </a:extLst>
              </a:tr>
              <a:tr h="565807">
                <a:tc>
                  <a:txBody>
                    <a:bodyPr/>
                    <a:lstStyle/>
                    <a:p>
                      <a:pPr algn="ctr"/>
                      <a:r>
                        <a:rPr lang="en-US" sz="3200" dirty="0"/>
                        <a:t>An art</a:t>
                      </a:r>
                    </a:p>
                  </a:txBody>
                  <a:tcPr/>
                </a:tc>
                <a:tc>
                  <a:txBody>
                    <a:bodyPr/>
                    <a:lstStyle/>
                    <a:p>
                      <a:pPr algn="ctr"/>
                      <a:r>
                        <a:rPr lang="en-US" sz="3200" dirty="0"/>
                        <a:t>Step-by-step</a:t>
                      </a:r>
                    </a:p>
                  </a:txBody>
                  <a:tcPr/>
                </a:tc>
                <a:extLst>
                  <a:ext uri="{0D108BD9-81ED-4DB2-BD59-A6C34878D82A}">
                    <a16:rowId xmlns:a16="http://schemas.microsoft.com/office/drawing/2014/main" val="1822147000"/>
                  </a:ext>
                </a:extLst>
              </a:tr>
              <a:tr h="565807">
                <a:tc>
                  <a:txBody>
                    <a:bodyPr/>
                    <a:lstStyle/>
                    <a:p>
                      <a:pPr algn="ctr"/>
                      <a:r>
                        <a:rPr lang="en-US" sz="3200" dirty="0"/>
                        <a:t>Powerful </a:t>
                      </a:r>
                    </a:p>
                  </a:txBody>
                  <a:tcPr/>
                </a:tc>
                <a:tc>
                  <a:txBody>
                    <a:bodyPr/>
                    <a:lstStyle/>
                    <a:p>
                      <a:pPr algn="ctr"/>
                      <a:r>
                        <a:rPr lang="en-US" sz="3200" dirty="0"/>
                        <a:t>Scripted</a:t>
                      </a:r>
                    </a:p>
                  </a:txBody>
                  <a:tcPr/>
                </a:tc>
                <a:extLst>
                  <a:ext uri="{0D108BD9-81ED-4DB2-BD59-A6C34878D82A}">
                    <a16:rowId xmlns:a16="http://schemas.microsoft.com/office/drawing/2014/main" val="1643929511"/>
                  </a:ext>
                </a:extLst>
              </a:tr>
              <a:tr h="565807">
                <a:tc>
                  <a:txBody>
                    <a:bodyPr/>
                    <a:lstStyle/>
                    <a:p>
                      <a:pPr algn="ctr"/>
                      <a:r>
                        <a:rPr lang="en-US" sz="3200" dirty="0"/>
                        <a:t>Captivating</a:t>
                      </a:r>
                    </a:p>
                  </a:txBody>
                  <a:tcPr/>
                </a:tc>
                <a:tc>
                  <a:txBody>
                    <a:bodyPr/>
                    <a:lstStyle/>
                    <a:p>
                      <a:pPr algn="ctr"/>
                      <a:r>
                        <a:rPr lang="en-US" sz="3200" dirty="0"/>
                        <a:t>A program</a:t>
                      </a:r>
                    </a:p>
                  </a:txBody>
                  <a:tcPr/>
                </a:tc>
                <a:extLst>
                  <a:ext uri="{0D108BD9-81ED-4DB2-BD59-A6C34878D82A}">
                    <a16:rowId xmlns:a16="http://schemas.microsoft.com/office/drawing/2014/main" val="3026312226"/>
                  </a:ext>
                </a:extLst>
              </a:tr>
              <a:tr h="565807">
                <a:tc>
                  <a:txBody>
                    <a:bodyPr/>
                    <a:lstStyle/>
                    <a:p>
                      <a:pPr algn="ctr"/>
                      <a:r>
                        <a:rPr lang="en-US" sz="3200" dirty="0"/>
                        <a:t>Experimental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t>A kit</a:t>
                      </a:r>
                    </a:p>
                  </a:txBody>
                  <a:tcPr/>
                </a:tc>
                <a:extLst>
                  <a:ext uri="{0D108BD9-81ED-4DB2-BD59-A6C34878D82A}">
                    <a16:rowId xmlns:a16="http://schemas.microsoft.com/office/drawing/2014/main" val="3512066278"/>
                  </a:ext>
                </a:extLst>
              </a:tr>
              <a:tr h="565807">
                <a:tc>
                  <a:txBody>
                    <a:bodyPr/>
                    <a:lstStyle/>
                    <a:p>
                      <a:pPr algn="ctr"/>
                      <a:r>
                        <a:rPr lang="en-US" sz="3200" dirty="0"/>
                        <a:t>Transactional</a:t>
                      </a:r>
                    </a:p>
                  </a:txBody>
                  <a:tcPr/>
                </a:tc>
                <a:tc>
                  <a:txBody>
                    <a:bodyPr/>
                    <a:lstStyle/>
                    <a:p>
                      <a:pPr algn="ctr"/>
                      <a:r>
                        <a:rPr lang="en-US" sz="3200" dirty="0"/>
                        <a:t>Test preparation </a:t>
                      </a:r>
                    </a:p>
                  </a:txBody>
                  <a:tcPr/>
                </a:tc>
                <a:extLst>
                  <a:ext uri="{0D108BD9-81ED-4DB2-BD59-A6C34878D82A}">
                    <a16:rowId xmlns:a16="http://schemas.microsoft.com/office/drawing/2014/main" val="2623391310"/>
                  </a:ext>
                </a:extLst>
              </a:tr>
            </a:tbl>
          </a:graphicData>
        </a:graphic>
      </p:graphicFrame>
      <p:sp>
        <p:nvSpPr>
          <p:cNvPr id="3" name="Rectangle 2"/>
          <p:cNvSpPr/>
          <p:nvPr/>
        </p:nvSpPr>
        <p:spPr>
          <a:xfrm>
            <a:off x="1981200" y="6172200"/>
            <a:ext cx="8432800" cy="553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4394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Jeff Anderson Says: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42793999"/>
              </p:ext>
            </p:extLst>
          </p:nvPr>
        </p:nvGraphicFramePr>
        <p:xfrm>
          <a:off x="838200" y="1513488"/>
          <a:ext cx="10515600" cy="52120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1074319445"/>
                    </a:ext>
                  </a:extLst>
                </a:gridCol>
                <a:gridCol w="5257800">
                  <a:extLst>
                    <a:ext uri="{9D8B030D-6E8A-4147-A177-3AD203B41FA5}">
                      <a16:colId xmlns:a16="http://schemas.microsoft.com/office/drawing/2014/main" val="2283622388"/>
                    </a:ext>
                  </a:extLst>
                </a:gridCol>
              </a:tblGrid>
              <a:tr h="565807">
                <a:tc>
                  <a:txBody>
                    <a:bodyPr/>
                    <a:lstStyle/>
                    <a:p>
                      <a:pPr algn="ctr"/>
                      <a:r>
                        <a:rPr lang="en-US" sz="3200" dirty="0"/>
                        <a:t>Writing Is</a:t>
                      </a:r>
                    </a:p>
                  </a:txBody>
                  <a:tcPr/>
                </a:tc>
                <a:tc>
                  <a:txBody>
                    <a:bodyPr/>
                    <a:lstStyle/>
                    <a:p>
                      <a:pPr algn="ctr"/>
                      <a:r>
                        <a:rPr lang="en-US" sz="3200" dirty="0"/>
                        <a:t>Writing Is</a:t>
                      </a:r>
                      <a:r>
                        <a:rPr lang="en-US" sz="3200" baseline="0" dirty="0"/>
                        <a:t> Not</a:t>
                      </a:r>
                      <a:endParaRPr lang="en-US" sz="3200" dirty="0"/>
                    </a:p>
                  </a:txBody>
                  <a:tcPr/>
                </a:tc>
                <a:extLst>
                  <a:ext uri="{0D108BD9-81ED-4DB2-BD59-A6C34878D82A}">
                    <a16:rowId xmlns:a16="http://schemas.microsoft.com/office/drawing/2014/main" val="1305042522"/>
                  </a:ext>
                </a:extLst>
              </a:tr>
              <a:tr h="565807">
                <a:tc>
                  <a:txBody>
                    <a:bodyPr/>
                    <a:lstStyle/>
                    <a:p>
                      <a:pPr algn="ctr"/>
                      <a:r>
                        <a:rPr lang="en-US" sz="3200" dirty="0"/>
                        <a:t>Messy</a:t>
                      </a:r>
                    </a:p>
                  </a:txBody>
                  <a:tcPr/>
                </a:tc>
                <a:tc>
                  <a:txBody>
                    <a:bodyPr/>
                    <a:lstStyle/>
                    <a:p>
                      <a:pPr algn="ctr"/>
                      <a:r>
                        <a:rPr lang="en-US" sz="3200" dirty="0"/>
                        <a:t>Artificial</a:t>
                      </a:r>
                    </a:p>
                  </a:txBody>
                  <a:tcPr/>
                </a:tc>
                <a:extLst>
                  <a:ext uri="{0D108BD9-81ED-4DB2-BD59-A6C34878D82A}">
                    <a16:rowId xmlns:a16="http://schemas.microsoft.com/office/drawing/2014/main" val="3428065877"/>
                  </a:ext>
                </a:extLst>
              </a:tr>
              <a:tr h="565807">
                <a:tc>
                  <a:txBody>
                    <a:bodyPr/>
                    <a:lstStyle/>
                    <a:p>
                      <a:pPr algn="ctr"/>
                      <a:r>
                        <a:rPr lang="en-US" sz="3200" dirty="0"/>
                        <a:t>Joyous</a:t>
                      </a:r>
                    </a:p>
                  </a:txBody>
                  <a:tcPr/>
                </a:tc>
                <a:tc>
                  <a:txBody>
                    <a:bodyPr/>
                    <a:lstStyle/>
                    <a:p>
                      <a:pPr algn="ctr"/>
                      <a:r>
                        <a:rPr lang="en-US" sz="3200" dirty="0"/>
                        <a:t>Checklist-driven</a:t>
                      </a:r>
                    </a:p>
                  </a:txBody>
                  <a:tcPr/>
                </a:tc>
                <a:extLst>
                  <a:ext uri="{0D108BD9-81ED-4DB2-BD59-A6C34878D82A}">
                    <a16:rowId xmlns:a16="http://schemas.microsoft.com/office/drawing/2014/main" val="3593022189"/>
                  </a:ext>
                </a:extLst>
              </a:tr>
              <a:tr h="565807">
                <a:tc>
                  <a:txBody>
                    <a:bodyPr/>
                    <a:lstStyle/>
                    <a:p>
                      <a:pPr algn="ctr"/>
                      <a:r>
                        <a:rPr lang="en-US" sz="3200" dirty="0"/>
                        <a:t>Inside-out</a:t>
                      </a:r>
                    </a:p>
                  </a:txBody>
                  <a:tcPr/>
                </a:tc>
                <a:tc>
                  <a:txBody>
                    <a:bodyPr/>
                    <a:lstStyle/>
                    <a:p>
                      <a:pPr algn="ctr"/>
                      <a:r>
                        <a:rPr lang="en-US" sz="3200" dirty="0"/>
                        <a:t>Outside-in</a:t>
                      </a:r>
                    </a:p>
                  </a:txBody>
                  <a:tcPr/>
                </a:tc>
                <a:extLst>
                  <a:ext uri="{0D108BD9-81ED-4DB2-BD59-A6C34878D82A}">
                    <a16:rowId xmlns:a16="http://schemas.microsoft.com/office/drawing/2014/main" val="429818942"/>
                  </a:ext>
                </a:extLst>
              </a:tr>
              <a:tr h="565807">
                <a:tc>
                  <a:txBody>
                    <a:bodyPr/>
                    <a:lstStyle/>
                    <a:p>
                      <a:pPr algn="ctr"/>
                      <a:r>
                        <a:rPr lang="en-US" sz="3200" dirty="0"/>
                        <a:t>An art</a:t>
                      </a:r>
                    </a:p>
                  </a:txBody>
                  <a:tcPr/>
                </a:tc>
                <a:tc>
                  <a:txBody>
                    <a:bodyPr/>
                    <a:lstStyle/>
                    <a:p>
                      <a:pPr algn="ctr"/>
                      <a:r>
                        <a:rPr lang="en-US" sz="3200" dirty="0"/>
                        <a:t>Step-by-step</a:t>
                      </a:r>
                    </a:p>
                  </a:txBody>
                  <a:tcPr/>
                </a:tc>
                <a:extLst>
                  <a:ext uri="{0D108BD9-81ED-4DB2-BD59-A6C34878D82A}">
                    <a16:rowId xmlns:a16="http://schemas.microsoft.com/office/drawing/2014/main" val="1822147000"/>
                  </a:ext>
                </a:extLst>
              </a:tr>
              <a:tr h="565807">
                <a:tc>
                  <a:txBody>
                    <a:bodyPr/>
                    <a:lstStyle/>
                    <a:p>
                      <a:pPr algn="ctr"/>
                      <a:r>
                        <a:rPr lang="en-US" sz="3200" dirty="0"/>
                        <a:t>Powerful </a:t>
                      </a:r>
                    </a:p>
                  </a:txBody>
                  <a:tcPr/>
                </a:tc>
                <a:tc>
                  <a:txBody>
                    <a:bodyPr/>
                    <a:lstStyle/>
                    <a:p>
                      <a:pPr algn="ctr"/>
                      <a:r>
                        <a:rPr lang="en-US" sz="3200" dirty="0"/>
                        <a:t>Scripted</a:t>
                      </a:r>
                    </a:p>
                  </a:txBody>
                  <a:tcPr/>
                </a:tc>
                <a:extLst>
                  <a:ext uri="{0D108BD9-81ED-4DB2-BD59-A6C34878D82A}">
                    <a16:rowId xmlns:a16="http://schemas.microsoft.com/office/drawing/2014/main" val="1643929511"/>
                  </a:ext>
                </a:extLst>
              </a:tr>
              <a:tr h="565807">
                <a:tc>
                  <a:txBody>
                    <a:bodyPr/>
                    <a:lstStyle/>
                    <a:p>
                      <a:pPr algn="ctr"/>
                      <a:r>
                        <a:rPr lang="en-US" sz="3200" dirty="0"/>
                        <a:t>Captivating</a:t>
                      </a:r>
                    </a:p>
                  </a:txBody>
                  <a:tcPr/>
                </a:tc>
                <a:tc>
                  <a:txBody>
                    <a:bodyPr/>
                    <a:lstStyle/>
                    <a:p>
                      <a:pPr algn="ctr"/>
                      <a:r>
                        <a:rPr lang="en-US" sz="3200" dirty="0"/>
                        <a:t>A program</a:t>
                      </a:r>
                    </a:p>
                  </a:txBody>
                  <a:tcPr/>
                </a:tc>
                <a:extLst>
                  <a:ext uri="{0D108BD9-81ED-4DB2-BD59-A6C34878D82A}">
                    <a16:rowId xmlns:a16="http://schemas.microsoft.com/office/drawing/2014/main" val="3026312226"/>
                  </a:ext>
                </a:extLst>
              </a:tr>
              <a:tr h="565807">
                <a:tc>
                  <a:txBody>
                    <a:bodyPr/>
                    <a:lstStyle/>
                    <a:p>
                      <a:pPr algn="ctr"/>
                      <a:r>
                        <a:rPr lang="en-US" sz="3200" dirty="0"/>
                        <a:t>Experimental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t>A kit</a:t>
                      </a:r>
                    </a:p>
                  </a:txBody>
                  <a:tcPr/>
                </a:tc>
                <a:extLst>
                  <a:ext uri="{0D108BD9-81ED-4DB2-BD59-A6C34878D82A}">
                    <a16:rowId xmlns:a16="http://schemas.microsoft.com/office/drawing/2014/main" val="3512066278"/>
                  </a:ext>
                </a:extLst>
              </a:tr>
              <a:tr h="565807">
                <a:tc>
                  <a:txBody>
                    <a:bodyPr/>
                    <a:lstStyle/>
                    <a:p>
                      <a:pPr algn="ctr"/>
                      <a:r>
                        <a:rPr lang="en-US" sz="3200" dirty="0"/>
                        <a:t>Transactional</a:t>
                      </a:r>
                    </a:p>
                  </a:txBody>
                  <a:tcPr/>
                </a:tc>
                <a:tc>
                  <a:txBody>
                    <a:bodyPr/>
                    <a:lstStyle/>
                    <a:p>
                      <a:pPr algn="ctr"/>
                      <a:r>
                        <a:rPr lang="en-US" sz="3200" dirty="0"/>
                        <a:t>Test preparation </a:t>
                      </a:r>
                    </a:p>
                  </a:txBody>
                  <a:tcPr/>
                </a:tc>
                <a:extLst>
                  <a:ext uri="{0D108BD9-81ED-4DB2-BD59-A6C34878D82A}">
                    <a16:rowId xmlns:a16="http://schemas.microsoft.com/office/drawing/2014/main" val="2623391310"/>
                  </a:ext>
                </a:extLst>
              </a:tr>
            </a:tbl>
          </a:graphicData>
        </a:graphic>
      </p:graphicFrame>
    </p:spTree>
    <p:extLst>
      <p:ext uri="{BB962C8B-B14F-4D97-AF65-F5344CB8AC3E}">
        <p14:creationId xmlns:p14="http://schemas.microsoft.com/office/powerpoint/2010/main" val="506446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Arthur N. Applebee and Judith A. Langer, 2011</a:t>
            </a:r>
          </a:p>
        </p:txBody>
      </p:sp>
      <p:sp>
        <p:nvSpPr>
          <p:cNvPr id="3" name="Content Placeholder 2"/>
          <p:cNvSpPr>
            <a:spLocks noGrp="1"/>
          </p:cNvSpPr>
          <p:nvPr>
            <p:ph idx="1"/>
          </p:nvPr>
        </p:nvSpPr>
        <p:spPr>
          <a:xfrm>
            <a:off x="135467" y="1825624"/>
            <a:ext cx="11887199" cy="4676775"/>
          </a:xfrm>
        </p:spPr>
        <p:txBody>
          <a:bodyPr>
            <a:noAutofit/>
          </a:bodyPr>
          <a:lstStyle/>
          <a:p>
            <a:pPr marL="0" indent="0">
              <a:buNone/>
            </a:pPr>
            <a:r>
              <a:rPr lang="en-US" sz="3100" b="1" dirty="0">
                <a:solidFill>
                  <a:schemeClr val="bg1"/>
                </a:solidFill>
              </a:rPr>
              <a:t>“The actual writing that goes on in typical classrooms across the United States remains dominated by tasks in which the teacher does all the composing, and students are left only to fill in missing information, whether copying directly from a teacher’s presentation, completing worksheets and chapter summaries, replicating highly formulaic essay structures keyed to the high-stakes tests they will be taking, or writing the particular information the teacher is seeking. </a:t>
            </a:r>
            <a:r>
              <a:rPr lang="en-US" sz="3100" b="1" dirty="0">
                <a:solidFill>
                  <a:srgbClr val="FFFF00"/>
                </a:solidFill>
              </a:rPr>
              <a:t>Given the constraints imposed by high-stakes tests, writing as a way to study, learn, and go beyond—as a way to construct knowledge or generate new networks of understandings (Langer, Envisioning Knowledge, Envisioning Literature)—is rare.”</a:t>
            </a:r>
          </a:p>
        </p:txBody>
      </p:sp>
    </p:spTree>
    <p:extLst>
      <p:ext uri="{BB962C8B-B14F-4D97-AF65-F5344CB8AC3E}">
        <p14:creationId xmlns:p14="http://schemas.microsoft.com/office/powerpoint/2010/main" val="2542085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Snowball Fight!  </a:t>
            </a:r>
          </a:p>
        </p:txBody>
      </p:sp>
      <p:sp>
        <p:nvSpPr>
          <p:cNvPr id="3" name="Content Placeholder 2"/>
          <p:cNvSpPr>
            <a:spLocks noGrp="1"/>
          </p:cNvSpPr>
          <p:nvPr>
            <p:ph idx="1"/>
          </p:nvPr>
        </p:nvSpPr>
        <p:spPr>
          <a:xfrm>
            <a:off x="838200" y="2419350"/>
            <a:ext cx="10515600" cy="4351338"/>
          </a:xfrm>
        </p:spPr>
        <p:txBody>
          <a:bodyPr/>
          <a:lstStyle/>
          <a:p>
            <a:pPr marL="0" indent="0">
              <a:buNone/>
            </a:pPr>
            <a:r>
              <a:rPr lang="en-US" dirty="0"/>
              <a:t>1. Write your reaction on a sheet of paper, crumple it up into a ball, or “snowball,” and toss it across the room on the count of three!</a:t>
            </a:r>
          </a:p>
          <a:p>
            <a:pPr marL="0" indent="0">
              <a:buNone/>
            </a:pPr>
            <a:endParaRPr lang="en-US" dirty="0"/>
          </a:p>
          <a:p>
            <a:pPr marL="0" indent="0">
              <a:buNone/>
            </a:pPr>
            <a:r>
              <a:rPr lang="en-US" dirty="0"/>
              <a:t>2. Open a snowball that landed near you, read the text, and respond to it.  Then, toss it across the room on the count of three!</a:t>
            </a:r>
          </a:p>
          <a:p>
            <a:pPr marL="0" indent="0">
              <a:buNone/>
            </a:pPr>
            <a:endParaRPr lang="en-US" dirty="0"/>
          </a:p>
          <a:p>
            <a:pPr marL="0" indent="0">
              <a:buNone/>
            </a:pPr>
            <a:r>
              <a:rPr lang="en-US" dirty="0"/>
              <a:t>3. Open a snowball that landed near you, read the two messages, then have a brief discussion at your table about what you’ve read.</a:t>
            </a:r>
          </a:p>
        </p:txBody>
      </p:sp>
      <p:pic>
        <p:nvPicPr>
          <p:cNvPr id="4" name="Picture 3"/>
          <p:cNvPicPr>
            <a:picLocks noChangeAspect="1"/>
          </p:cNvPicPr>
          <p:nvPr/>
        </p:nvPicPr>
        <p:blipFill>
          <a:blip r:embed="rId2"/>
          <a:stretch>
            <a:fillRect/>
          </a:stretch>
        </p:blipFill>
        <p:spPr>
          <a:xfrm>
            <a:off x="4775200" y="365125"/>
            <a:ext cx="2015067" cy="2015067"/>
          </a:xfrm>
          <a:prstGeom prst="rect">
            <a:avLst/>
          </a:prstGeom>
          <a:ln>
            <a:solidFill>
              <a:schemeClr val="tx1"/>
            </a:solidFill>
          </a:ln>
          <a:effectLst>
            <a:outerShdw blurRad="50800" dist="76200" dir="2700000" algn="tl" rotWithShape="0">
              <a:prstClr val="black">
                <a:alpha val="40000"/>
              </a:prstClr>
            </a:outerShdw>
          </a:effectLst>
        </p:spPr>
      </p:pic>
    </p:spTree>
    <p:extLst>
      <p:ext uri="{BB962C8B-B14F-4D97-AF65-F5344CB8AC3E}">
        <p14:creationId xmlns:p14="http://schemas.microsoft.com/office/powerpoint/2010/main" val="34503769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4288"/>
            <a:ext cx="12191999" cy="6886575"/>
          </a:xfrm>
          <a:prstGeom prst="rect">
            <a:avLst/>
          </a:prstGeom>
        </p:spPr>
      </p:pic>
    </p:spTree>
    <p:extLst>
      <p:ext uri="{BB962C8B-B14F-4D97-AF65-F5344CB8AC3E}">
        <p14:creationId xmlns:p14="http://schemas.microsoft.com/office/powerpoint/2010/main" val="1768205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Shanahan and Shanahan: “Teaching Disciplinary Literacy to Adolescents: Rethinking Content-Area Literacy”</a:t>
            </a:r>
          </a:p>
        </p:txBody>
      </p:sp>
      <p:sp>
        <p:nvSpPr>
          <p:cNvPr id="3" name="Content Placeholder 2"/>
          <p:cNvSpPr>
            <a:spLocks noGrp="1"/>
          </p:cNvSpPr>
          <p:nvPr>
            <p:ph idx="1"/>
          </p:nvPr>
        </p:nvSpPr>
        <p:spPr/>
        <p:txBody>
          <a:bodyPr/>
          <a:lstStyle/>
          <a:p>
            <a:pPr marL="0" indent="0">
              <a:buNone/>
            </a:pPr>
            <a:r>
              <a:rPr lang="en-US" dirty="0">
                <a:solidFill>
                  <a:schemeClr val="bg2">
                    <a:lumMod val="50000"/>
                  </a:schemeClr>
                </a:solidFill>
                <a:effectLst>
                  <a:outerShdw blurRad="38100" dist="38100" dir="2700000" algn="tl">
                    <a:srgbClr val="000000">
                      <a:alpha val="43137"/>
                    </a:srgbClr>
                  </a:outerShdw>
                </a:effectLst>
              </a:rPr>
              <a:t>“Traditional efforts to encourage every content-area teacher to be a reading teacher by pressing them to teach general-purpose strategies have neither been widely accepted by teachers in the disciplines nor particularly effective in raising reading achievement on a broad scale. More recent treatments and the data from this study suggest that</a:t>
            </a:r>
            <a:r>
              <a:rPr lang="en-US" dirty="0">
                <a:solidFill>
                  <a:schemeClr val="bg2">
                    <a:lumMod val="75000"/>
                  </a:schemeClr>
                </a:solidFill>
                <a:effectLst>
                  <a:outerShdw blurRad="38100" dist="38100" dir="2700000" algn="tl">
                    <a:srgbClr val="000000">
                      <a:alpha val="43137"/>
                    </a:srgbClr>
                  </a:outerShdw>
                </a:effectLst>
              </a:rPr>
              <a:t> </a:t>
            </a:r>
            <a:r>
              <a:rPr lang="en-US" b="1" dirty="0">
                <a:solidFill>
                  <a:srgbClr val="FFC000"/>
                </a:solidFill>
                <a:effectLst>
                  <a:outerShdw blurRad="38100" dist="38100" dir="2700000" algn="tl">
                    <a:srgbClr val="000000">
                      <a:alpha val="43137"/>
                    </a:srgbClr>
                  </a:outerShdw>
                </a:effectLst>
              </a:rPr>
              <a:t>as students move through school, reading and writing instruction should become increasingly disciplinary, </a:t>
            </a:r>
            <a:r>
              <a:rPr lang="en-US" dirty="0">
                <a:solidFill>
                  <a:schemeClr val="bg2">
                    <a:lumMod val="50000"/>
                  </a:schemeClr>
                </a:solidFill>
                <a:effectLst>
                  <a:outerShdw blurRad="38100" dist="38100" dir="2700000" algn="tl">
                    <a:srgbClr val="000000">
                      <a:alpha val="43137"/>
                    </a:srgbClr>
                  </a:outerShdw>
                </a:effectLst>
              </a:rPr>
              <a:t>reinforcing and supporting student performance with the kinds of texts and interpretive standards that are needed in the various disciplines or subjects.”</a:t>
            </a:r>
          </a:p>
        </p:txBody>
      </p:sp>
    </p:spTree>
    <p:extLst>
      <p:ext uri="{BB962C8B-B14F-4D97-AF65-F5344CB8AC3E}">
        <p14:creationId xmlns:p14="http://schemas.microsoft.com/office/powerpoint/2010/main" val="2203248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r>
              <a:rPr lang="en-US" sz="4000" b="1" dirty="0">
                <a:solidFill>
                  <a:schemeClr val="bg1"/>
                </a:solidFill>
                <a:effectLst>
                  <a:outerShdw blurRad="38100" dist="38100" dir="2700000" algn="tl">
                    <a:srgbClr val="000000">
                      <a:alpha val="43137"/>
                    </a:srgbClr>
                  </a:outerShdw>
                </a:effectLst>
              </a:rPr>
              <a:t>Enter the Interdisciplinary Text Set Writing Project</a:t>
            </a:r>
            <a:br>
              <a:rPr lang="en-US" sz="4000" b="1" dirty="0">
                <a:solidFill>
                  <a:schemeClr val="bg1"/>
                </a:solidFill>
                <a:effectLst>
                  <a:outerShdw blurRad="38100" dist="38100" dir="2700000" algn="tl">
                    <a:srgbClr val="000000">
                      <a:alpha val="43137"/>
                    </a:srgbClr>
                  </a:outerShdw>
                </a:effectLst>
              </a:rPr>
            </a:br>
            <a:r>
              <a:rPr lang="en-US" sz="4000" b="1" dirty="0">
                <a:effectLst>
                  <a:outerShdw blurRad="38100" dist="38100" dir="2700000" algn="tl">
                    <a:srgbClr val="000000">
                      <a:alpha val="43137"/>
                    </a:srgbClr>
                  </a:outerShdw>
                </a:effectLst>
                <a:hlinkClick r:id="rId2"/>
              </a:rPr>
              <a:t>https://padlet.com/paulholimon/CoachingWriting</a:t>
            </a:r>
            <a:r>
              <a:rPr lang="en-US" sz="4000" b="1" dirty="0">
                <a:effectLst>
                  <a:outerShdw blurRad="38100" dist="38100" dir="2700000" algn="tl">
                    <a:srgbClr val="000000">
                      <a:alpha val="43137"/>
                    </a:srgbClr>
                  </a:outerShdw>
                </a:effectLst>
              </a:rPr>
              <a:t> </a:t>
            </a:r>
          </a:p>
        </p:txBody>
      </p:sp>
      <p:sp>
        <p:nvSpPr>
          <p:cNvPr id="3" name="Content Placeholder 2"/>
          <p:cNvSpPr>
            <a:spLocks noGrp="1"/>
          </p:cNvSpPr>
          <p:nvPr>
            <p:ph idx="1"/>
          </p:nvPr>
        </p:nvSpPr>
        <p:spPr>
          <a:xfrm>
            <a:off x="838200" y="1325563"/>
            <a:ext cx="10515600" cy="4351338"/>
          </a:xfrm>
        </p:spPr>
        <p:txBody>
          <a:bodyPr>
            <a:noAutofit/>
          </a:bodyPr>
          <a:lstStyle/>
          <a:p>
            <a:pPr marL="0" indent="0">
              <a:buNone/>
            </a:pPr>
            <a:r>
              <a:rPr lang="en-US" sz="2900" b="1" u="sng" dirty="0">
                <a:solidFill>
                  <a:schemeClr val="accent3">
                    <a:lumMod val="50000"/>
                  </a:schemeClr>
                </a:solidFill>
                <a:effectLst>
                  <a:outerShdw blurRad="38100" dist="38100" dir="2700000" algn="tl">
                    <a:srgbClr val="000000">
                      <a:alpha val="43137"/>
                    </a:srgbClr>
                  </a:outerShdw>
                </a:effectLst>
              </a:rPr>
              <a:t>Fall Semester </a:t>
            </a:r>
            <a:r>
              <a:rPr lang="en-US" sz="2900" b="1" dirty="0">
                <a:solidFill>
                  <a:schemeClr val="accent3">
                    <a:lumMod val="50000"/>
                  </a:schemeClr>
                </a:solidFill>
                <a:effectLst>
                  <a:outerShdw blurRad="38100" dist="38100" dir="2700000" algn="tl">
                    <a:srgbClr val="000000">
                      <a:alpha val="43137"/>
                    </a:srgbClr>
                  </a:outerShdw>
                </a:effectLst>
              </a:rPr>
              <a:t>– Every student (over 1,100) in our middle school studies a text set that aligns with the content and sequence of the district social studies curriculum map/pacing guide.  Students study the texts, take notes, and complete activities </a:t>
            </a:r>
            <a:r>
              <a:rPr lang="en-US" sz="2900" b="1" dirty="0">
                <a:solidFill>
                  <a:schemeClr val="bg1"/>
                </a:solidFill>
                <a:effectLst>
                  <a:outerShdw blurRad="38100" dist="38100" dir="2700000" algn="tl">
                    <a:srgbClr val="000000">
                      <a:alpha val="43137"/>
                    </a:srgbClr>
                  </a:outerShdw>
                </a:effectLst>
              </a:rPr>
              <a:t>as directed by the social studies teachers</a:t>
            </a:r>
            <a:r>
              <a:rPr lang="en-US" sz="2900" b="1" dirty="0">
                <a:solidFill>
                  <a:schemeClr val="accent3">
                    <a:lumMod val="50000"/>
                  </a:schemeClr>
                </a:solidFill>
                <a:effectLst>
                  <a:outerShdw blurRad="38100" dist="38100" dir="2700000" algn="tl">
                    <a:srgbClr val="000000">
                      <a:alpha val="43137"/>
                    </a:srgbClr>
                  </a:outerShdw>
                </a:effectLst>
              </a:rPr>
              <a:t> for 5-8 days.  Students place all of their work in a folder with their language arts teacher’s name and class period, which is then given to the ELA teacher.  Students then participate in a writers’ workshop in which they write an essay responding to the prompt.  Each student receives a grade in each course; the ELA teacher evaluates the quality of the writing, and the SS teacher evaluates the accuracy of the content.</a:t>
            </a:r>
          </a:p>
          <a:p>
            <a:pPr marL="0" indent="0">
              <a:buNone/>
            </a:pPr>
            <a:endParaRPr lang="en-US" sz="2900" b="1" dirty="0">
              <a:solidFill>
                <a:schemeClr val="accent3">
                  <a:lumMod val="50000"/>
                </a:schemeClr>
              </a:solidFill>
              <a:effectLst>
                <a:outerShdw blurRad="38100" dist="38100" dir="2700000" algn="tl">
                  <a:srgbClr val="000000">
                    <a:alpha val="43137"/>
                  </a:srgbClr>
                </a:outerShdw>
              </a:effectLst>
            </a:endParaRPr>
          </a:p>
          <a:p>
            <a:pPr marL="0" indent="0">
              <a:buNone/>
            </a:pPr>
            <a:r>
              <a:rPr lang="en-US" sz="2900" b="1" u="sng" dirty="0">
                <a:solidFill>
                  <a:schemeClr val="accent3">
                    <a:lumMod val="50000"/>
                  </a:schemeClr>
                </a:solidFill>
                <a:effectLst>
                  <a:outerShdw blurRad="38100" dist="38100" dir="2700000" algn="tl">
                    <a:srgbClr val="000000">
                      <a:alpha val="43137"/>
                    </a:srgbClr>
                  </a:outerShdw>
                </a:effectLst>
              </a:rPr>
              <a:t>Spring Semester </a:t>
            </a:r>
            <a:r>
              <a:rPr lang="en-US" sz="2900" b="1" dirty="0">
                <a:solidFill>
                  <a:schemeClr val="accent3">
                    <a:lumMod val="50000"/>
                  </a:schemeClr>
                </a:solidFill>
                <a:effectLst>
                  <a:outerShdw blurRad="38100" dist="38100" dir="2700000" algn="tl">
                    <a:srgbClr val="000000">
                      <a:alpha val="43137"/>
                    </a:srgbClr>
                  </a:outerShdw>
                </a:effectLst>
              </a:rPr>
              <a:t>– Repeat with the Science and ELA departments.</a:t>
            </a:r>
          </a:p>
        </p:txBody>
      </p:sp>
    </p:spTree>
    <p:extLst>
      <p:ext uri="{BB962C8B-B14F-4D97-AF65-F5344CB8AC3E}">
        <p14:creationId xmlns:p14="http://schemas.microsoft.com/office/powerpoint/2010/main" val="25691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repeatCount="4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4500"/>
                                        <p:tgtEl>
                                          <p:spTgt spid="2"/>
                                        </p:tgtEl>
                                      </p:cBhvr>
                                    </p:animEffect>
                                    <p:anim calcmode="lin" valueType="num">
                                      <p:cBhvr>
                                        <p:cTn id="8" dur="4500" fill="hold"/>
                                        <p:tgtEl>
                                          <p:spTgt spid="2"/>
                                        </p:tgtEl>
                                        <p:attrNameLst>
                                          <p:attrName>ppt_w</p:attrName>
                                        </p:attrNameLst>
                                      </p:cBhvr>
                                      <p:tavLst>
                                        <p:tav tm="0" fmla="#ppt_w*sin(2.5*pi*$)">
                                          <p:val>
                                            <p:fltVal val="0"/>
                                          </p:val>
                                        </p:tav>
                                        <p:tav tm="100000">
                                          <p:val>
                                            <p:fltVal val="1"/>
                                          </p:val>
                                        </p:tav>
                                      </p:tavLst>
                                    </p:anim>
                                    <p:anim calcmode="lin" valueType="num">
                                      <p:cBhvr>
                                        <p:cTn id="9" dur="4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799043"/>
            <a:ext cx="10515600" cy="1325563"/>
          </a:xfrm>
          <a:noFill/>
          <a:effectLst>
            <a:outerShdw blurRad="50800" dist="190500" dir="2700000" algn="tl" rotWithShape="0">
              <a:prstClr val="black">
                <a:alpha val="40000"/>
              </a:prstClr>
            </a:outerShdw>
          </a:effectLst>
        </p:spPr>
        <p:txBody>
          <a:bodyPr>
            <a:noAutofit/>
          </a:bodyPr>
          <a:lstStyle/>
          <a:p>
            <a:pPr algn="ctr"/>
            <a:r>
              <a:rPr lang="en-US" sz="6600" b="1" dirty="0">
                <a:effectLst>
                  <a:outerShdw blurRad="38100" dist="38100" dir="2700000" algn="tl">
                    <a:srgbClr val="000000">
                      <a:alpha val="43137"/>
                    </a:srgbClr>
                  </a:outerShdw>
                </a:effectLst>
              </a:rPr>
              <a:t>BUT HOW DO STUDENTS </a:t>
            </a:r>
            <a:r>
              <a:rPr lang="en-US" sz="8800" b="1" dirty="0">
                <a:solidFill>
                  <a:srgbClr val="C00000"/>
                </a:solidFill>
                <a:effectLst>
                  <a:outerShdw blurRad="50800" dist="127000" dir="2700000" algn="tl" rotWithShape="0">
                    <a:prstClr val="black">
                      <a:alpha val="40000"/>
                    </a:prstClr>
                  </a:outerShdw>
                </a:effectLst>
                <a:latin typeface="Britannic Bold" panose="020B0903060703020204" pitchFamily="34" charset="0"/>
              </a:rPr>
              <a:t>PREPARE</a:t>
            </a:r>
            <a:r>
              <a:rPr lang="en-US" sz="6600" b="1" dirty="0">
                <a:effectLst>
                  <a:outerShdw blurRad="38100" dist="38100" dir="2700000" algn="tl">
                    <a:srgbClr val="000000">
                      <a:alpha val="43137"/>
                    </a:srgbClr>
                  </a:outerShdw>
                </a:effectLst>
              </a:rPr>
              <a:t> </a:t>
            </a:r>
            <a:br>
              <a:rPr lang="en-US" sz="6600" b="1" dirty="0">
                <a:effectLst>
                  <a:outerShdw blurRad="38100" dist="38100" dir="2700000" algn="tl">
                    <a:srgbClr val="000000">
                      <a:alpha val="43137"/>
                    </a:srgbClr>
                  </a:outerShdw>
                </a:effectLst>
              </a:rPr>
            </a:br>
            <a:r>
              <a:rPr lang="en-US" sz="6600" b="1" dirty="0">
                <a:effectLst>
                  <a:outerShdw blurRad="38100" dist="38100" dir="2700000" algn="tl">
                    <a:srgbClr val="000000">
                      <a:alpha val="43137"/>
                    </a:srgbClr>
                  </a:outerShdw>
                </a:effectLst>
              </a:rPr>
              <a:t>FOR SOMETHING LIKE THIS?</a:t>
            </a:r>
          </a:p>
        </p:txBody>
      </p:sp>
    </p:spTree>
    <p:extLst>
      <p:ext uri="{BB962C8B-B14F-4D97-AF65-F5344CB8AC3E}">
        <p14:creationId xmlns:p14="http://schemas.microsoft.com/office/powerpoint/2010/main" val="3404676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0"/>
                                        <p:tgtEl>
                                          <p:spTgt spid="2"/>
                                        </p:tgtEl>
                                      </p:cBhvr>
                                    </p:animEffect>
                                    <p:anim calcmode="lin" valueType="num">
                                      <p:cBhvr>
                                        <p:cTn id="8" dur="10000" fill="hold"/>
                                        <p:tgtEl>
                                          <p:spTgt spid="2"/>
                                        </p:tgtEl>
                                        <p:attrNameLst>
                                          <p:attrName>ppt_w</p:attrName>
                                        </p:attrNameLst>
                                      </p:cBhvr>
                                      <p:tavLst>
                                        <p:tav tm="0" fmla="#ppt_w*sin(2.5*pi*$)">
                                          <p:val>
                                            <p:fltVal val="0"/>
                                          </p:val>
                                        </p:tav>
                                        <p:tav tm="100000">
                                          <p:val>
                                            <p:fltVal val="1"/>
                                          </p:val>
                                        </p:tav>
                                      </p:tavLst>
                                    </p:anim>
                                    <p:anim calcmode="lin" valueType="num">
                                      <p:cBhvr>
                                        <p:cTn id="9" dur="10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effectLst>
                  <a:outerShdw blurRad="38100" dist="38100" dir="2700000" algn="tl">
                    <a:srgbClr val="000000">
                      <a:alpha val="43137"/>
                    </a:srgbClr>
                  </a:outerShdw>
                </a:effectLst>
              </a:rPr>
              <a:t>Enter the ELA Writing Instructional Focus Calendar</a:t>
            </a:r>
            <a:br>
              <a:rPr lang="en-US" sz="4000" b="1" dirty="0">
                <a:effectLst>
                  <a:outerShdw blurRad="38100" dist="38100" dir="2700000" algn="tl">
                    <a:srgbClr val="000000">
                      <a:alpha val="43137"/>
                    </a:srgbClr>
                  </a:outerShdw>
                </a:effectLst>
              </a:rPr>
            </a:br>
            <a:r>
              <a:rPr lang="en-US" sz="4000" b="1" dirty="0">
                <a:effectLst>
                  <a:outerShdw blurRad="38100" dist="38100" dir="2700000" algn="tl">
                    <a:srgbClr val="000000">
                      <a:alpha val="43137"/>
                    </a:srgbClr>
                  </a:outerShdw>
                </a:effectLst>
                <a:hlinkClick r:id="rId2"/>
              </a:rPr>
              <a:t>https://padlet.com/paulholimon/CoachingWriting</a:t>
            </a:r>
            <a:r>
              <a:rPr lang="en-US" sz="4000" b="1" dirty="0">
                <a:effectLst>
                  <a:outerShdw blurRad="38100" dist="38100" dir="2700000" algn="tl">
                    <a:srgbClr val="000000">
                      <a:alpha val="43137"/>
                    </a:srgbClr>
                  </a:outerShdw>
                </a:effectLst>
              </a:rPr>
              <a:t>  </a:t>
            </a:r>
          </a:p>
        </p:txBody>
      </p:sp>
      <p:sp>
        <p:nvSpPr>
          <p:cNvPr id="3" name="Content Placeholder 2"/>
          <p:cNvSpPr>
            <a:spLocks noGrp="1"/>
          </p:cNvSpPr>
          <p:nvPr>
            <p:ph idx="1"/>
          </p:nvPr>
        </p:nvSpPr>
        <p:spPr/>
        <p:txBody>
          <a:bodyPr/>
          <a:lstStyle/>
          <a:p>
            <a:pPr marL="0" indent="0" algn="ctr">
              <a:buNone/>
            </a:pPr>
            <a:r>
              <a:rPr lang="en-US" b="1" dirty="0">
                <a:effectLst>
                  <a:outerShdw blurRad="38100" dist="38100" dir="2700000" algn="tl">
                    <a:srgbClr val="000000">
                      <a:alpha val="43137"/>
                    </a:srgbClr>
                  </a:outerShdw>
                </a:effectLst>
              </a:rPr>
              <a:t>Two main sources influence this:</a:t>
            </a:r>
          </a:p>
          <a:p>
            <a:pPr marL="0" indent="0" algn="ctr">
              <a:buNone/>
            </a:pPr>
            <a:endParaRPr lang="en-US" b="1" dirty="0">
              <a:effectLst>
                <a:outerShdw blurRad="38100" dist="38100" dir="2700000" algn="tl">
                  <a:srgbClr val="000000">
                    <a:alpha val="43137"/>
                  </a:srgbClr>
                </a:outerShdw>
              </a:effectLst>
            </a:endParaRPr>
          </a:p>
          <a:p>
            <a:pPr marL="0" indent="0" algn="ctr">
              <a:buNone/>
            </a:pPr>
            <a:r>
              <a:rPr lang="en-US" b="1" dirty="0">
                <a:effectLst>
                  <a:outerShdw blurRad="38100" dist="38100" dir="2700000" algn="tl">
                    <a:srgbClr val="000000">
                      <a:alpha val="43137"/>
                    </a:srgbClr>
                  </a:outerShdw>
                </a:effectLst>
              </a:rPr>
              <a:t>Kelly Gallagher’s </a:t>
            </a:r>
            <a:r>
              <a:rPr lang="en-US" b="1" i="1" dirty="0">
                <a:effectLst>
                  <a:outerShdw blurRad="38100" dist="38100" dir="2700000" algn="tl">
                    <a:srgbClr val="000000">
                      <a:alpha val="43137"/>
                    </a:srgbClr>
                  </a:outerShdw>
                </a:effectLst>
              </a:rPr>
              <a:t>Write Like This</a:t>
            </a:r>
            <a:endParaRPr lang="en-US" b="1" dirty="0">
              <a:effectLst>
                <a:outerShdw blurRad="38100" dist="38100" dir="2700000" algn="tl">
                  <a:srgbClr val="000000">
                    <a:alpha val="43137"/>
                  </a:srgbClr>
                </a:outerShdw>
              </a:effectLst>
            </a:endParaRPr>
          </a:p>
          <a:p>
            <a:pPr marL="0" indent="0" algn="ctr">
              <a:buNone/>
            </a:pPr>
            <a:endParaRPr lang="en-US" b="1" dirty="0">
              <a:effectLst>
                <a:outerShdw blurRad="38100" dist="38100" dir="2700000" algn="tl">
                  <a:srgbClr val="000000">
                    <a:alpha val="43137"/>
                  </a:srgbClr>
                </a:outerShdw>
              </a:effectLst>
            </a:endParaRPr>
          </a:p>
          <a:p>
            <a:pPr marL="0" indent="0" algn="ctr">
              <a:buNone/>
            </a:pPr>
            <a:r>
              <a:rPr lang="en-US" b="1" dirty="0">
                <a:effectLst>
                  <a:outerShdw blurRad="38100" dist="38100" dir="2700000" algn="tl">
                    <a:srgbClr val="000000">
                      <a:alpha val="43137"/>
                    </a:srgbClr>
                  </a:outerShdw>
                </a:effectLst>
              </a:rPr>
              <a:t>and</a:t>
            </a:r>
          </a:p>
          <a:p>
            <a:pPr marL="0" indent="0" algn="ctr">
              <a:buNone/>
            </a:pPr>
            <a:endParaRPr lang="en-US" b="1" dirty="0">
              <a:effectLst>
                <a:outerShdw blurRad="38100" dist="38100" dir="2700000" algn="tl">
                  <a:srgbClr val="000000">
                    <a:alpha val="43137"/>
                  </a:srgbClr>
                </a:outerShdw>
              </a:effectLst>
            </a:endParaRPr>
          </a:p>
          <a:p>
            <a:pPr marL="0" indent="0" algn="ctr">
              <a:buNone/>
            </a:pPr>
            <a:r>
              <a:rPr lang="en-US" b="1" dirty="0">
                <a:effectLst>
                  <a:outerShdw blurRad="38100" dist="38100" dir="2700000" algn="tl">
                    <a:srgbClr val="000000">
                      <a:alpha val="43137"/>
                    </a:srgbClr>
                  </a:outerShdw>
                </a:effectLst>
              </a:rPr>
              <a:t>Rozlyn Linder’s </a:t>
            </a:r>
            <a:r>
              <a:rPr lang="en-US" b="1" i="1" dirty="0">
                <a:effectLst>
                  <a:outerShdw blurRad="38100" dist="38100" dir="2700000" algn="tl">
                    <a:srgbClr val="000000">
                      <a:alpha val="43137"/>
                    </a:srgbClr>
                  </a:outerShdw>
                </a:effectLst>
              </a:rPr>
              <a:t>The Big Book of Details</a:t>
            </a:r>
            <a:endParaRPr lang="en-US"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27604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4000" fill="hold" grpId="0" nodeType="afterEffect">
                                  <p:stCondLst>
                                    <p:cond delay="0"/>
                                  </p:stCondLst>
                                  <p:childTnLst>
                                    <p:animEffect transition="out" filter="fade">
                                      <p:cBhvr>
                                        <p:cTn id="6" dur="5000" tmFilter="0, 0; .2, .5; .8, .5; 1, 0"/>
                                        <p:tgtEl>
                                          <p:spTgt spid="2"/>
                                        </p:tgtEl>
                                      </p:cBhvr>
                                    </p:animEffect>
                                    <p:animScale>
                                      <p:cBhvr>
                                        <p:cTn id="7" dur="2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0" y="0"/>
            <a:ext cx="12192000" cy="7000875"/>
          </a:xfrm>
          <a:prstGeom prst="rect">
            <a:avLst/>
          </a:prstGeom>
          <a:effectLst/>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5" name="TextBox 4"/>
          <p:cNvSpPr txBox="1"/>
          <p:nvPr/>
        </p:nvSpPr>
        <p:spPr>
          <a:xfrm>
            <a:off x="5701553" y="2460812"/>
            <a:ext cx="5836023" cy="892552"/>
          </a:xfrm>
          <a:prstGeom prst="rect">
            <a:avLst/>
          </a:prstGeom>
          <a:noFill/>
        </p:spPr>
        <p:txBody>
          <a:bodyPr wrap="square" rtlCol="0">
            <a:spAutoFit/>
          </a:bodyPr>
          <a:lstStyle/>
          <a:p>
            <a:r>
              <a:rPr lang="en-US" sz="2600" dirty="0">
                <a:latin typeface="Cooper Black" panose="0208090404030B020404" pitchFamily="18" charset="0"/>
              </a:rPr>
              <a:t>“Writing floats on a sea of talk.”</a:t>
            </a:r>
          </a:p>
          <a:p>
            <a:r>
              <a:rPr lang="en-US" sz="2600" dirty="0">
                <a:latin typeface="Cooper Black" panose="0208090404030B020404" pitchFamily="18" charset="0"/>
              </a:rPr>
              <a:t>     - James Britton</a:t>
            </a:r>
          </a:p>
        </p:txBody>
      </p:sp>
      <p:pic>
        <p:nvPicPr>
          <p:cNvPr id="7" name="Picture 6"/>
          <p:cNvPicPr>
            <a:picLocks noChangeAspect="1"/>
          </p:cNvPicPr>
          <p:nvPr/>
        </p:nvPicPr>
        <p:blipFill rotWithShape="1">
          <a:blip r:embed="rId3">
            <a:extLst>
              <a:ext uri="{BEBA8EAE-BF5A-486C-A8C5-ECC9F3942E4B}">
                <a14:imgProps xmlns:a14="http://schemas.microsoft.com/office/drawing/2010/main">
                  <a14:imgLayer r:embed="rId4">
                    <a14:imgEffect>
                      <a14:sharpenSoften amount="-42000"/>
                    </a14:imgEffect>
                    <a14:imgEffect>
                      <a14:brightnessContrast bright="-21000" contrast="15000"/>
                    </a14:imgEffect>
                  </a14:imgLayer>
                </a14:imgProps>
              </a:ext>
            </a:extLst>
          </a:blip>
          <a:srcRect l="-184" r="5503"/>
          <a:stretch/>
        </p:blipFill>
        <p:spPr>
          <a:xfrm>
            <a:off x="640080" y="2488175"/>
            <a:ext cx="8138160" cy="4458912"/>
          </a:xfrm>
          <a:prstGeom prst="rect">
            <a:avLst/>
          </a:prstGeom>
          <a:ln w="50800">
            <a:noFill/>
          </a:ln>
          <a:effectLst>
            <a:softEdge rad="1270000"/>
          </a:effectLst>
          <a:scene3d>
            <a:camera prst="orthographicFront">
              <a:rot lat="3600000" lon="0" rev="0"/>
            </a:camera>
            <a:lightRig rig="threePt" dir="t"/>
          </a:scene3d>
        </p:spPr>
      </p:pic>
    </p:spTree>
    <p:extLst>
      <p:ext uri="{BB962C8B-B14F-4D97-AF65-F5344CB8AC3E}">
        <p14:creationId xmlns:p14="http://schemas.microsoft.com/office/powerpoint/2010/main" val="2577983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Rot by="120000">
                                      <p:cBhvr>
                                        <p:cTn id="6" dur="1025" fill="hold">
                                          <p:stCondLst>
                                            <p:cond delay="0"/>
                                          </p:stCondLst>
                                        </p:cTn>
                                        <p:tgtEl>
                                          <p:spTgt spid="7"/>
                                        </p:tgtEl>
                                        <p:attrNameLst>
                                          <p:attrName>r</p:attrName>
                                        </p:attrNameLst>
                                      </p:cBhvr>
                                    </p:animRot>
                                    <p:animRot by="-240000">
                                      <p:cBhvr>
                                        <p:cTn id="7" dur="2050" fill="hold">
                                          <p:stCondLst>
                                            <p:cond delay="2050"/>
                                          </p:stCondLst>
                                        </p:cTn>
                                        <p:tgtEl>
                                          <p:spTgt spid="7"/>
                                        </p:tgtEl>
                                        <p:attrNameLst>
                                          <p:attrName>r</p:attrName>
                                        </p:attrNameLst>
                                      </p:cBhvr>
                                    </p:animRot>
                                    <p:animRot by="240000">
                                      <p:cBhvr>
                                        <p:cTn id="8" dur="2050" fill="hold">
                                          <p:stCondLst>
                                            <p:cond delay="4100"/>
                                          </p:stCondLst>
                                        </p:cTn>
                                        <p:tgtEl>
                                          <p:spTgt spid="7"/>
                                        </p:tgtEl>
                                        <p:attrNameLst>
                                          <p:attrName>r</p:attrName>
                                        </p:attrNameLst>
                                      </p:cBhvr>
                                    </p:animRot>
                                    <p:animRot by="-240000">
                                      <p:cBhvr>
                                        <p:cTn id="9" dur="2050" fill="hold">
                                          <p:stCondLst>
                                            <p:cond delay="6150"/>
                                          </p:stCondLst>
                                        </p:cTn>
                                        <p:tgtEl>
                                          <p:spTgt spid="7"/>
                                        </p:tgtEl>
                                        <p:attrNameLst>
                                          <p:attrName>r</p:attrName>
                                        </p:attrNameLst>
                                      </p:cBhvr>
                                    </p:animRot>
                                    <p:animRot by="120000">
                                      <p:cBhvr>
                                        <p:cTn id="10" dur="2050" fill="hold">
                                          <p:stCondLst>
                                            <p:cond delay="820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Writing Is . . .</a:t>
            </a:r>
          </a:p>
        </p:txBody>
      </p:sp>
      <p:sp>
        <p:nvSpPr>
          <p:cNvPr id="3" name="Content Placeholder 2"/>
          <p:cNvSpPr>
            <a:spLocks noGrp="1"/>
          </p:cNvSpPr>
          <p:nvPr>
            <p:ph idx="1"/>
          </p:nvPr>
        </p:nvSpPr>
        <p:spPr>
          <a:xfrm>
            <a:off x="1" y="1825625"/>
            <a:ext cx="12044854" cy="4351338"/>
          </a:xfrm>
        </p:spPr>
        <p:txBody>
          <a:bodyPr/>
          <a:lstStyle/>
          <a:p>
            <a:pPr marL="0" indent="0">
              <a:buNone/>
            </a:pPr>
            <a:r>
              <a:rPr lang="en-US" sz="5200" b="1" dirty="0">
                <a:solidFill>
                  <a:srgbClr val="FFFF00"/>
                </a:solidFill>
                <a:effectLst>
                  <a:outerShdw blurRad="38100" dist="38100" dir="2700000" algn="tl">
                    <a:srgbClr val="000000">
                      <a:alpha val="43137"/>
                    </a:srgbClr>
                  </a:outerShdw>
                </a:effectLst>
                <a:hlinkClick r:id="rId2"/>
              </a:rPr>
              <a:t>https://padlet.com/paulholimon/WritingIs</a:t>
            </a:r>
            <a:r>
              <a:rPr lang="en-US" sz="5200" b="1" dirty="0">
                <a:effectLst>
                  <a:outerShdw blurRad="38100" dist="38100" dir="2700000" algn="tl">
                    <a:srgbClr val="000000">
                      <a:alpha val="43137"/>
                    </a:srgbClr>
                  </a:outerShdw>
                </a:effectLst>
                <a:hlinkClick r:id="rId2"/>
              </a:rPr>
              <a:t> </a:t>
            </a:r>
            <a:endParaRPr lang="en-US" sz="5200" b="1" dirty="0">
              <a:effectLst>
                <a:outerShdw blurRad="38100" dist="38100" dir="2700000" algn="tl">
                  <a:srgbClr val="000000">
                    <a:alpha val="43137"/>
                  </a:srgbClr>
                </a:outerShdw>
              </a:effectLst>
            </a:endParaRPr>
          </a:p>
          <a:p>
            <a:pPr marL="0" indent="0">
              <a:buNone/>
            </a:pPr>
            <a:r>
              <a:rPr lang="en-US" dirty="0"/>
              <a:t>QR Code:</a:t>
            </a:r>
          </a:p>
          <a:p>
            <a:endParaRPr lang="en-US" dirty="0"/>
          </a:p>
        </p:txBody>
      </p:sp>
      <p:pic>
        <p:nvPicPr>
          <p:cNvPr id="4" name="Picture 3"/>
          <p:cNvPicPr>
            <a:picLocks noChangeAspect="1"/>
          </p:cNvPicPr>
          <p:nvPr/>
        </p:nvPicPr>
        <p:blipFill>
          <a:blip r:embed="rId3"/>
          <a:stretch>
            <a:fillRect/>
          </a:stretch>
        </p:blipFill>
        <p:spPr>
          <a:xfrm>
            <a:off x="1836762" y="2833878"/>
            <a:ext cx="3775762" cy="3775762"/>
          </a:xfrm>
          <a:prstGeom prst="rect">
            <a:avLst/>
          </a:prstGeom>
        </p:spPr>
      </p:pic>
    </p:spTree>
    <p:extLst>
      <p:ext uri="{BB962C8B-B14F-4D97-AF65-F5344CB8AC3E}">
        <p14:creationId xmlns:p14="http://schemas.microsoft.com/office/powerpoint/2010/main" val="31109118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12192000" cy="6858001"/>
          </a:xfrm>
          <a:prstGeom prst="rect">
            <a:avLst/>
          </a:prstGeom>
        </p:spPr>
      </p:pic>
    </p:spTree>
    <p:extLst>
      <p:ext uri="{BB962C8B-B14F-4D97-AF65-F5344CB8AC3E}">
        <p14:creationId xmlns:p14="http://schemas.microsoft.com/office/powerpoint/2010/main" val="33422046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12192000" cy="6858001"/>
          </a:xfrm>
          <a:prstGeom prst="rect">
            <a:avLst/>
          </a:prstGeom>
        </p:spPr>
      </p:pic>
    </p:spTree>
    <p:extLst>
      <p:ext uri="{BB962C8B-B14F-4D97-AF65-F5344CB8AC3E}">
        <p14:creationId xmlns:p14="http://schemas.microsoft.com/office/powerpoint/2010/main" val="3804245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1"/>
            <a:ext cx="12192000" cy="6858001"/>
          </a:xfrm>
          <a:prstGeom prst="rect">
            <a:avLst/>
          </a:prstGeom>
        </p:spPr>
      </p:pic>
    </p:spTree>
    <p:extLst>
      <p:ext uri="{BB962C8B-B14F-4D97-AF65-F5344CB8AC3E}">
        <p14:creationId xmlns:p14="http://schemas.microsoft.com/office/powerpoint/2010/main" val="26379384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0" y="-62830"/>
            <a:ext cx="12192000" cy="6920830"/>
          </a:xfrm>
          <a:prstGeom prst="rect">
            <a:avLst/>
          </a:prstGeom>
        </p:spPr>
      </p:pic>
    </p:spTree>
    <p:extLst>
      <p:ext uri="{BB962C8B-B14F-4D97-AF65-F5344CB8AC3E}">
        <p14:creationId xmlns:p14="http://schemas.microsoft.com/office/powerpoint/2010/main" val="33554163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467" y="2668058"/>
            <a:ext cx="10515600" cy="1325563"/>
          </a:xfrm>
        </p:spPr>
        <p:txBody>
          <a:bodyPr>
            <a:normAutofit fontScale="90000"/>
          </a:bodyPr>
          <a:lstStyle/>
          <a:p>
            <a:pPr algn="ctr"/>
            <a:r>
              <a:rPr lang="en-US" dirty="0">
                <a:solidFill>
                  <a:schemeClr val="bg2">
                    <a:lumMod val="50000"/>
                  </a:schemeClr>
                </a:solidFill>
                <a:latin typeface="Arial Black" panose="020B0A04020102020204" pitchFamily="34" charset="0"/>
              </a:rPr>
              <a:t>Hard work worth doing.</a:t>
            </a:r>
            <a:br>
              <a:rPr lang="en-US" dirty="0">
                <a:solidFill>
                  <a:schemeClr val="bg2">
                    <a:lumMod val="50000"/>
                  </a:schemeClr>
                </a:solidFill>
                <a:latin typeface="Arial Black" panose="020B0A04020102020204" pitchFamily="34" charset="0"/>
              </a:rPr>
            </a:br>
            <a:br>
              <a:rPr lang="en-US" dirty="0">
                <a:solidFill>
                  <a:schemeClr val="bg2">
                    <a:lumMod val="50000"/>
                  </a:schemeClr>
                </a:solidFill>
                <a:latin typeface="Arial Black" panose="020B0A04020102020204" pitchFamily="34" charset="0"/>
              </a:rPr>
            </a:br>
            <a:br>
              <a:rPr lang="en-US" dirty="0">
                <a:solidFill>
                  <a:schemeClr val="bg2">
                    <a:lumMod val="50000"/>
                  </a:schemeClr>
                </a:solidFill>
                <a:latin typeface="Arial Black" panose="020B0A04020102020204" pitchFamily="34" charset="0"/>
              </a:rPr>
            </a:br>
            <a:br>
              <a:rPr lang="en-US" dirty="0">
                <a:solidFill>
                  <a:schemeClr val="bg2">
                    <a:lumMod val="50000"/>
                  </a:schemeClr>
                </a:solidFill>
                <a:latin typeface="Arial Black" panose="020B0A04020102020204" pitchFamily="34" charset="0"/>
              </a:rPr>
            </a:br>
            <a:br>
              <a:rPr lang="en-US" dirty="0">
                <a:solidFill>
                  <a:schemeClr val="bg2">
                    <a:lumMod val="50000"/>
                  </a:schemeClr>
                </a:solidFill>
                <a:latin typeface="Arial Black" panose="020B0A04020102020204" pitchFamily="34" charset="0"/>
              </a:rPr>
            </a:br>
            <a:r>
              <a:rPr lang="en-US" dirty="0">
                <a:solidFill>
                  <a:schemeClr val="bg2">
                    <a:lumMod val="50000"/>
                  </a:schemeClr>
                </a:solidFill>
                <a:latin typeface="Arial Black" panose="020B0A04020102020204" pitchFamily="34" charset="0"/>
              </a:rPr>
              <a:t>We’re saving the world, </a:t>
            </a:r>
            <a:br>
              <a:rPr lang="en-US" dirty="0">
                <a:solidFill>
                  <a:schemeClr val="bg2">
                    <a:lumMod val="50000"/>
                  </a:schemeClr>
                </a:solidFill>
                <a:latin typeface="Arial Black" panose="020B0A04020102020204" pitchFamily="34" charset="0"/>
              </a:rPr>
            </a:br>
            <a:r>
              <a:rPr lang="en-US" dirty="0">
                <a:solidFill>
                  <a:schemeClr val="bg2">
                    <a:lumMod val="50000"/>
                  </a:schemeClr>
                </a:solidFill>
                <a:latin typeface="Arial Black" panose="020B0A04020102020204" pitchFamily="34" charset="0"/>
              </a:rPr>
              <a:t>one kid at a time.</a:t>
            </a:r>
          </a:p>
        </p:txBody>
      </p:sp>
    </p:spTree>
    <p:extLst>
      <p:ext uri="{BB962C8B-B14F-4D97-AF65-F5344CB8AC3E}">
        <p14:creationId xmlns:p14="http://schemas.microsoft.com/office/powerpoint/2010/main" val="42625881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a:t>
            </a:r>
          </a:p>
        </p:txBody>
      </p:sp>
      <p:sp>
        <p:nvSpPr>
          <p:cNvPr id="3" name="Content Placeholder 2"/>
          <p:cNvSpPr>
            <a:spLocks noGrp="1"/>
          </p:cNvSpPr>
          <p:nvPr>
            <p:ph idx="1"/>
          </p:nvPr>
        </p:nvSpPr>
        <p:spPr>
          <a:xfrm>
            <a:off x="253999" y="1825625"/>
            <a:ext cx="11650133" cy="4351338"/>
          </a:xfrm>
        </p:spPr>
        <p:txBody>
          <a:bodyPr>
            <a:normAutofit fontScale="92500" lnSpcReduction="10000"/>
          </a:bodyPr>
          <a:lstStyle/>
          <a:p>
            <a:pPr marL="0" indent="-457200">
              <a:buNone/>
            </a:pPr>
            <a:r>
              <a:rPr lang="en-US" dirty="0"/>
              <a:t>Anderson, J. (2014). What Writing Is and Isn't. Educational Leadership, 71(7), 10-14.</a:t>
            </a:r>
          </a:p>
          <a:p>
            <a:pPr marL="0" indent="-457200">
              <a:buNone/>
            </a:pPr>
            <a:endParaRPr lang="en-US" dirty="0"/>
          </a:p>
          <a:p>
            <a:pPr marL="0" indent="-457200">
              <a:buNone/>
            </a:pPr>
            <a:r>
              <a:rPr lang="en-US" dirty="0"/>
              <a:t>Applebee, A. N., &amp; Langer, J. A. (2011). A Snapshot of Writing Instruction in </a:t>
            </a:r>
          </a:p>
          <a:p>
            <a:pPr marL="0" indent="-457200">
              <a:buNone/>
            </a:pPr>
            <a:r>
              <a:rPr lang="en-US" dirty="0"/>
              <a:t>	Middle Schools and High Schools. English Journal, 100(6), 14-27. Retrieved 	April 16, 2017, from https://www.nwp.org/cs/public/download/nwp_file/ 	15436/</a:t>
            </a:r>
            <a:r>
              <a:rPr lang="en-US" dirty="0" err="1"/>
              <a:t>snapshot.pdf?x-r</a:t>
            </a:r>
            <a:r>
              <a:rPr lang="en-US" dirty="0"/>
              <a:t>=</a:t>
            </a:r>
            <a:r>
              <a:rPr lang="en-US" dirty="0" err="1"/>
              <a:t>pcfile_d</a:t>
            </a:r>
            <a:r>
              <a:rPr lang="en-US" dirty="0"/>
              <a:t>.</a:t>
            </a:r>
          </a:p>
          <a:p>
            <a:pPr marL="0" indent="-457200">
              <a:buNone/>
            </a:pPr>
            <a:endParaRPr lang="en-US" dirty="0"/>
          </a:p>
          <a:p>
            <a:pPr marL="0" indent="-457200">
              <a:buNone/>
            </a:pPr>
            <a:r>
              <a:rPr lang="en-US" dirty="0"/>
              <a:t>Hess, K. (2009). Local Assessment Toolkit: Exploring Cognitive Rigor. Retrieved May 	27, 2015, from http://www.nciea.org/publications-	2/?keywords=hess%2Brigor&amp;x=0&amp;y=0&amp;action=</a:t>
            </a:r>
            <a:r>
              <a:rPr lang="en-US" dirty="0" err="1"/>
              <a:t>search¤t_page</a:t>
            </a:r>
            <a:r>
              <a:rPr lang="en-US" dirty="0"/>
              <a:t>=1&amp;items_per=1	0&amp;sort_ by=pub_ </a:t>
            </a:r>
            <a:r>
              <a:rPr lang="en-US" dirty="0" err="1"/>
              <a:t>date&amp;sort_dir</a:t>
            </a:r>
            <a:r>
              <a:rPr lang="en-US" dirty="0"/>
              <a:t>=DESC.</a:t>
            </a:r>
          </a:p>
          <a:p>
            <a:pPr marL="0" indent="-457200">
              <a:buNone/>
            </a:pPr>
            <a:endParaRPr lang="en-US" dirty="0"/>
          </a:p>
        </p:txBody>
      </p:sp>
    </p:spTree>
    <p:extLst>
      <p:ext uri="{BB962C8B-B14F-4D97-AF65-F5344CB8AC3E}">
        <p14:creationId xmlns:p14="http://schemas.microsoft.com/office/powerpoint/2010/main" val="3503939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00000">
            <a:alpha val="58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Writing Isn’t . . .</a:t>
            </a:r>
          </a:p>
        </p:txBody>
      </p:sp>
      <p:sp>
        <p:nvSpPr>
          <p:cNvPr id="3" name="Content Placeholder 2"/>
          <p:cNvSpPr>
            <a:spLocks noGrp="1"/>
          </p:cNvSpPr>
          <p:nvPr>
            <p:ph idx="1"/>
          </p:nvPr>
        </p:nvSpPr>
        <p:spPr>
          <a:xfrm>
            <a:off x="0" y="1825625"/>
            <a:ext cx="12192000" cy="4351338"/>
          </a:xfrm>
        </p:spPr>
        <p:txBody>
          <a:bodyPr>
            <a:normAutofit/>
          </a:bodyPr>
          <a:lstStyle/>
          <a:p>
            <a:pPr marL="0" indent="0">
              <a:buNone/>
            </a:pPr>
            <a:r>
              <a:rPr lang="en-US" sz="4800" b="1" dirty="0">
                <a:solidFill>
                  <a:schemeClr val="accent6">
                    <a:lumMod val="75000"/>
                  </a:schemeClr>
                </a:solidFill>
                <a:effectLst>
                  <a:outerShdw blurRad="38100" dist="38100" dir="2700000" algn="tl">
                    <a:srgbClr val="000000">
                      <a:alpha val="43137"/>
                    </a:srgbClr>
                  </a:outerShdw>
                </a:effectLst>
                <a:hlinkClick r:id="rId2"/>
              </a:rPr>
              <a:t>https://padlet.com/paulholimon/WritingIsNot</a:t>
            </a:r>
            <a:r>
              <a:rPr lang="en-US" sz="4800" b="1" dirty="0">
                <a:solidFill>
                  <a:schemeClr val="accent6">
                    <a:lumMod val="75000"/>
                  </a:schemeClr>
                </a:solidFill>
                <a:effectLst>
                  <a:outerShdw blurRad="38100" dist="38100" dir="2700000" algn="tl">
                    <a:srgbClr val="000000">
                      <a:alpha val="43137"/>
                    </a:srgbClr>
                  </a:outerShdw>
                </a:effectLst>
              </a:rPr>
              <a:t> </a:t>
            </a:r>
          </a:p>
          <a:p>
            <a:pPr marL="0" indent="0">
              <a:buNone/>
            </a:pPr>
            <a:endParaRPr lang="en-US" sz="5000" dirty="0"/>
          </a:p>
          <a:p>
            <a:pPr marL="0" indent="0">
              <a:buNone/>
            </a:pPr>
            <a:r>
              <a:rPr lang="en-US" sz="5000" dirty="0"/>
              <a:t>QR Code: </a:t>
            </a:r>
          </a:p>
        </p:txBody>
      </p:sp>
      <p:pic>
        <p:nvPicPr>
          <p:cNvPr id="4" name="Picture 3"/>
          <p:cNvPicPr>
            <a:picLocks noChangeAspect="1"/>
          </p:cNvPicPr>
          <p:nvPr/>
        </p:nvPicPr>
        <p:blipFill>
          <a:blip r:embed="rId3"/>
          <a:stretch>
            <a:fillRect/>
          </a:stretch>
        </p:blipFill>
        <p:spPr>
          <a:xfrm>
            <a:off x="2642695" y="2892316"/>
            <a:ext cx="3697670" cy="3697670"/>
          </a:xfrm>
          <a:prstGeom prst="rect">
            <a:avLst/>
          </a:prstGeom>
        </p:spPr>
      </p:pic>
    </p:spTree>
    <p:extLst>
      <p:ext uri="{BB962C8B-B14F-4D97-AF65-F5344CB8AC3E}">
        <p14:creationId xmlns:p14="http://schemas.microsoft.com/office/powerpoint/2010/main" val="503008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Jeff Anderson Says: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42793999"/>
              </p:ext>
            </p:extLst>
          </p:nvPr>
        </p:nvGraphicFramePr>
        <p:xfrm>
          <a:off x="838200" y="1513488"/>
          <a:ext cx="10515600" cy="52120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1074319445"/>
                    </a:ext>
                  </a:extLst>
                </a:gridCol>
                <a:gridCol w="5257800">
                  <a:extLst>
                    <a:ext uri="{9D8B030D-6E8A-4147-A177-3AD203B41FA5}">
                      <a16:colId xmlns:a16="http://schemas.microsoft.com/office/drawing/2014/main" val="2283622388"/>
                    </a:ext>
                  </a:extLst>
                </a:gridCol>
              </a:tblGrid>
              <a:tr h="565807">
                <a:tc>
                  <a:txBody>
                    <a:bodyPr/>
                    <a:lstStyle/>
                    <a:p>
                      <a:pPr algn="ctr"/>
                      <a:r>
                        <a:rPr lang="en-US" sz="3200" dirty="0"/>
                        <a:t>Writing Is</a:t>
                      </a:r>
                    </a:p>
                  </a:txBody>
                  <a:tcPr/>
                </a:tc>
                <a:tc>
                  <a:txBody>
                    <a:bodyPr/>
                    <a:lstStyle/>
                    <a:p>
                      <a:pPr algn="ctr"/>
                      <a:r>
                        <a:rPr lang="en-US" sz="3200" dirty="0"/>
                        <a:t>Writing Is</a:t>
                      </a:r>
                      <a:r>
                        <a:rPr lang="en-US" sz="3200" baseline="0" dirty="0"/>
                        <a:t> Not</a:t>
                      </a:r>
                      <a:endParaRPr lang="en-US" sz="3200" dirty="0"/>
                    </a:p>
                  </a:txBody>
                  <a:tcPr/>
                </a:tc>
                <a:extLst>
                  <a:ext uri="{0D108BD9-81ED-4DB2-BD59-A6C34878D82A}">
                    <a16:rowId xmlns:a16="http://schemas.microsoft.com/office/drawing/2014/main" val="1305042522"/>
                  </a:ext>
                </a:extLst>
              </a:tr>
              <a:tr h="565807">
                <a:tc>
                  <a:txBody>
                    <a:bodyPr/>
                    <a:lstStyle/>
                    <a:p>
                      <a:pPr algn="ctr"/>
                      <a:r>
                        <a:rPr lang="en-US" sz="3200" dirty="0"/>
                        <a:t>Messy</a:t>
                      </a:r>
                    </a:p>
                  </a:txBody>
                  <a:tcPr/>
                </a:tc>
                <a:tc>
                  <a:txBody>
                    <a:bodyPr/>
                    <a:lstStyle/>
                    <a:p>
                      <a:pPr algn="ctr"/>
                      <a:r>
                        <a:rPr lang="en-US" sz="3200" dirty="0"/>
                        <a:t>Artificial</a:t>
                      </a:r>
                    </a:p>
                  </a:txBody>
                  <a:tcPr/>
                </a:tc>
                <a:extLst>
                  <a:ext uri="{0D108BD9-81ED-4DB2-BD59-A6C34878D82A}">
                    <a16:rowId xmlns:a16="http://schemas.microsoft.com/office/drawing/2014/main" val="3428065877"/>
                  </a:ext>
                </a:extLst>
              </a:tr>
              <a:tr h="565807">
                <a:tc>
                  <a:txBody>
                    <a:bodyPr/>
                    <a:lstStyle/>
                    <a:p>
                      <a:pPr algn="ctr"/>
                      <a:r>
                        <a:rPr lang="en-US" sz="3200" dirty="0"/>
                        <a:t>Joyous</a:t>
                      </a:r>
                    </a:p>
                  </a:txBody>
                  <a:tcPr/>
                </a:tc>
                <a:tc>
                  <a:txBody>
                    <a:bodyPr/>
                    <a:lstStyle/>
                    <a:p>
                      <a:pPr algn="ctr"/>
                      <a:r>
                        <a:rPr lang="en-US" sz="3200" dirty="0"/>
                        <a:t>Checklist-driven</a:t>
                      </a:r>
                    </a:p>
                  </a:txBody>
                  <a:tcPr/>
                </a:tc>
                <a:extLst>
                  <a:ext uri="{0D108BD9-81ED-4DB2-BD59-A6C34878D82A}">
                    <a16:rowId xmlns:a16="http://schemas.microsoft.com/office/drawing/2014/main" val="3593022189"/>
                  </a:ext>
                </a:extLst>
              </a:tr>
              <a:tr h="565807">
                <a:tc>
                  <a:txBody>
                    <a:bodyPr/>
                    <a:lstStyle/>
                    <a:p>
                      <a:pPr algn="ctr"/>
                      <a:r>
                        <a:rPr lang="en-US" sz="3200" dirty="0"/>
                        <a:t>Inside-out</a:t>
                      </a:r>
                    </a:p>
                  </a:txBody>
                  <a:tcPr/>
                </a:tc>
                <a:tc>
                  <a:txBody>
                    <a:bodyPr/>
                    <a:lstStyle/>
                    <a:p>
                      <a:pPr algn="ctr"/>
                      <a:r>
                        <a:rPr lang="en-US" sz="3200" dirty="0"/>
                        <a:t>Outside-in</a:t>
                      </a:r>
                    </a:p>
                  </a:txBody>
                  <a:tcPr/>
                </a:tc>
                <a:extLst>
                  <a:ext uri="{0D108BD9-81ED-4DB2-BD59-A6C34878D82A}">
                    <a16:rowId xmlns:a16="http://schemas.microsoft.com/office/drawing/2014/main" val="429818942"/>
                  </a:ext>
                </a:extLst>
              </a:tr>
              <a:tr h="565807">
                <a:tc>
                  <a:txBody>
                    <a:bodyPr/>
                    <a:lstStyle/>
                    <a:p>
                      <a:pPr algn="ctr"/>
                      <a:r>
                        <a:rPr lang="en-US" sz="3200" dirty="0"/>
                        <a:t>An art</a:t>
                      </a:r>
                    </a:p>
                  </a:txBody>
                  <a:tcPr/>
                </a:tc>
                <a:tc>
                  <a:txBody>
                    <a:bodyPr/>
                    <a:lstStyle/>
                    <a:p>
                      <a:pPr algn="ctr"/>
                      <a:r>
                        <a:rPr lang="en-US" sz="3200" dirty="0"/>
                        <a:t>Step-by-step</a:t>
                      </a:r>
                    </a:p>
                  </a:txBody>
                  <a:tcPr/>
                </a:tc>
                <a:extLst>
                  <a:ext uri="{0D108BD9-81ED-4DB2-BD59-A6C34878D82A}">
                    <a16:rowId xmlns:a16="http://schemas.microsoft.com/office/drawing/2014/main" val="1822147000"/>
                  </a:ext>
                </a:extLst>
              </a:tr>
              <a:tr h="565807">
                <a:tc>
                  <a:txBody>
                    <a:bodyPr/>
                    <a:lstStyle/>
                    <a:p>
                      <a:pPr algn="ctr"/>
                      <a:r>
                        <a:rPr lang="en-US" sz="3200" dirty="0"/>
                        <a:t>Powerful </a:t>
                      </a:r>
                    </a:p>
                  </a:txBody>
                  <a:tcPr/>
                </a:tc>
                <a:tc>
                  <a:txBody>
                    <a:bodyPr/>
                    <a:lstStyle/>
                    <a:p>
                      <a:pPr algn="ctr"/>
                      <a:r>
                        <a:rPr lang="en-US" sz="3200" dirty="0"/>
                        <a:t>Scripted</a:t>
                      </a:r>
                    </a:p>
                  </a:txBody>
                  <a:tcPr/>
                </a:tc>
                <a:extLst>
                  <a:ext uri="{0D108BD9-81ED-4DB2-BD59-A6C34878D82A}">
                    <a16:rowId xmlns:a16="http://schemas.microsoft.com/office/drawing/2014/main" val="1643929511"/>
                  </a:ext>
                </a:extLst>
              </a:tr>
              <a:tr h="565807">
                <a:tc>
                  <a:txBody>
                    <a:bodyPr/>
                    <a:lstStyle/>
                    <a:p>
                      <a:pPr algn="ctr"/>
                      <a:r>
                        <a:rPr lang="en-US" sz="3200" dirty="0"/>
                        <a:t>Captivating</a:t>
                      </a:r>
                    </a:p>
                  </a:txBody>
                  <a:tcPr/>
                </a:tc>
                <a:tc>
                  <a:txBody>
                    <a:bodyPr/>
                    <a:lstStyle/>
                    <a:p>
                      <a:pPr algn="ctr"/>
                      <a:r>
                        <a:rPr lang="en-US" sz="3200" dirty="0"/>
                        <a:t>A program</a:t>
                      </a:r>
                    </a:p>
                  </a:txBody>
                  <a:tcPr/>
                </a:tc>
                <a:extLst>
                  <a:ext uri="{0D108BD9-81ED-4DB2-BD59-A6C34878D82A}">
                    <a16:rowId xmlns:a16="http://schemas.microsoft.com/office/drawing/2014/main" val="3026312226"/>
                  </a:ext>
                </a:extLst>
              </a:tr>
              <a:tr h="565807">
                <a:tc>
                  <a:txBody>
                    <a:bodyPr/>
                    <a:lstStyle/>
                    <a:p>
                      <a:pPr algn="ctr"/>
                      <a:r>
                        <a:rPr lang="en-US" sz="3200" dirty="0"/>
                        <a:t>Experimental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t>A kit</a:t>
                      </a:r>
                    </a:p>
                  </a:txBody>
                  <a:tcPr/>
                </a:tc>
                <a:extLst>
                  <a:ext uri="{0D108BD9-81ED-4DB2-BD59-A6C34878D82A}">
                    <a16:rowId xmlns:a16="http://schemas.microsoft.com/office/drawing/2014/main" val="3512066278"/>
                  </a:ext>
                </a:extLst>
              </a:tr>
              <a:tr h="565807">
                <a:tc>
                  <a:txBody>
                    <a:bodyPr/>
                    <a:lstStyle/>
                    <a:p>
                      <a:pPr algn="ctr"/>
                      <a:r>
                        <a:rPr lang="en-US" sz="3200" dirty="0"/>
                        <a:t>Transactional</a:t>
                      </a:r>
                    </a:p>
                  </a:txBody>
                  <a:tcPr/>
                </a:tc>
                <a:tc>
                  <a:txBody>
                    <a:bodyPr/>
                    <a:lstStyle/>
                    <a:p>
                      <a:pPr algn="ctr"/>
                      <a:r>
                        <a:rPr lang="en-US" sz="3200" dirty="0"/>
                        <a:t>Test preparation </a:t>
                      </a:r>
                    </a:p>
                  </a:txBody>
                  <a:tcPr/>
                </a:tc>
                <a:extLst>
                  <a:ext uri="{0D108BD9-81ED-4DB2-BD59-A6C34878D82A}">
                    <a16:rowId xmlns:a16="http://schemas.microsoft.com/office/drawing/2014/main" val="2623391310"/>
                  </a:ext>
                </a:extLst>
              </a:tr>
            </a:tbl>
          </a:graphicData>
        </a:graphic>
      </p:graphicFrame>
      <p:sp>
        <p:nvSpPr>
          <p:cNvPr id="3" name="Rectangle 2"/>
          <p:cNvSpPr/>
          <p:nvPr/>
        </p:nvSpPr>
        <p:spPr>
          <a:xfrm>
            <a:off x="1981200" y="2641600"/>
            <a:ext cx="8432800" cy="40839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7663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Jeff Anderson Says: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42793999"/>
              </p:ext>
            </p:extLst>
          </p:nvPr>
        </p:nvGraphicFramePr>
        <p:xfrm>
          <a:off x="838200" y="1513488"/>
          <a:ext cx="10515600" cy="52120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1074319445"/>
                    </a:ext>
                  </a:extLst>
                </a:gridCol>
                <a:gridCol w="5257800">
                  <a:extLst>
                    <a:ext uri="{9D8B030D-6E8A-4147-A177-3AD203B41FA5}">
                      <a16:colId xmlns:a16="http://schemas.microsoft.com/office/drawing/2014/main" val="2283622388"/>
                    </a:ext>
                  </a:extLst>
                </a:gridCol>
              </a:tblGrid>
              <a:tr h="565807">
                <a:tc>
                  <a:txBody>
                    <a:bodyPr/>
                    <a:lstStyle/>
                    <a:p>
                      <a:pPr algn="ctr"/>
                      <a:r>
                        <a:rPr lang="en-US" sz="3200" dirty="0"/>
                        <a:t>Writing Is</a:t>
                      </a:r>
                    </a:p>
                  </a:txBody>
                  <a:tcPr/>
                </a:tc>
                <a:tc>
                  <a:txBody>
                    <a:bodyPr/>
                    <a:lstStyle/>
                    <a:p>
                      <a:pPr algn="ctr"/>
                      <a:r>
                        <a:rPr lang="en-US" sz="3200" dirty="0"/>
                        <a:t>Writing Is</a:t>
                      </a:r>
                      <a:r>
                        <a:rPr lang="en-US" sz="3200" baseline="0" dirty="0"/>
                        <a:t> Not</a:t>
                      </a:r>
                      <a:endParaRPr lang="en-US" sz="3200" dirty="0"/>
                    </a:p>
                  </a:txBody>
                  <a:tcPr/>
                </a:tc>
                <a:extLst>
                  <a:ext uri="{0D108BD9-81ED-4DB2-BD59-A6C34878D82A}">
                    <a16:rowId xmlns:a16="http://schemas.microsoft.com/office/drawing/2014/main" val="1305042522"/>
                  </a:ext>
                </a:extLst>
              </a:tr>
              <a:tr h="565807">
                <a:tc>
                  <a:txBody>
                    <a:bodyPr/>
                    <a:lstStyle/>
                    <a:p>
                      <a:pPr algn="ctr"/>
                      <a:r>
                        <a:rPr lang="en-US" sz="3200" dirty="0"/>
                        <a:t>Messy</a:t>
                      </a:r>
                    </a:p>
                  </a:txBody>
                  <a:tcPr/>
                </a:tc>
                <a:tc>
                  <a:txBody>
                    <a:bodyPr/>
                    <a:lstStyle/>
                    <a:p>
                      <a:pPr algn="ctr"/>
                      <a:r>
                        <a:rPr lang="en-US" sz="3200" dirty="0"/>
                        <a:t>Artificial</a:t>
                      </a:r>
                    </a:p>
                  </a:txBody>
                  <a:tcPr/>
                </a:tc>
                <a:extLst>
                  <a:ext uri="{0D108BD9-81ED-4DB2-BD59-A6C34878D82A}">
                    <a16:rowId xmlns:a16="http://schemas.microsoft.com/office/drawing/2014/main" val="3428065877"/>
                  </a:ext>
                </a:extLst>
              </a:tr>
              <a:tr h="565807">
                <a:tc>
                  <a:txBody>
                    <a:bodyPr/>
                    <a:lstStyle/>
                    <a:p>
                      <a:pPr algn="ctr"/>
                      <a:r>
                        <a:rPr lang="en-US" sz="3200" dirty="0"/>
                        <a:t>Joyous</a:t>
                      </a:r>
                    </a:p>
                  </a:txBody>
                  <a:tcPr/>
                </a:tc>
                <a:tc>
                  <a:txBody>
                    <a:bodyPr/>
                    <a:lstStyle/>
                    <a:p>
                      <a:pPr algn="ctr"/>
                      <a:r>
                        <a:rPr lang="en-US" sz="3200" dirty="0"/>
                        <a:t>Checklist-driven</a:t>
                      </a:r>
                    </a:p>
                  </a:txBody>
                  <a:tcPr/>
                </a:tc>
                <a:extLst>
                  <a:ext uri="{0D108BD9-81ED-4DB2-BD59-A6C34878D82A}">
                    <a16:rowId xmlns:a16="http://schemas.microsoft.com/office/drawing/2014/main" val="3593022189"/>
                  </a:ext>
                </a:extLst>
              </a:tr>
              <a:tr h="565807">
                <a:tc>
                  <a:txBody>
                    <a:bodyPr/>
                    <a:lstStyle/>
                    <a:p>
                      <a:pPr algn="ctr"/>
                      <a:r>
                        <a:rPr lang="en-US" sz="3200" dirty="0"/>
                        <a:t>Inside-out</a:t>
                      </a:r>
                    </a:p>
                  </a:txBody>
                  <a:tcPr/>
                </a:tc>
                <a:tc>
                  <a:txBody>
                    <a:bodyPr/>
                    <a:lstStyle/>
                    <a:p>
                      <a:pPr algn="ctr"/>
                      <a:r>
                        <a:rPr lang="en-US" sz="3200" dirty="0"/>
                        <a:t>Outside-in</a:t>
                      </a:r>
                    </a:p>
                  </a:txBody>
                  <a:tcPr/>
                </a:tc>
                <a:extLst>
                  <a:ext uri="{0D108BD9-81ED-4DB2-BD59-A6C34878D82A}">
                    <a16:rowId xmlns:a16="http://schemas.microsoft.com/office/drawing/2014/main" val="429818942"/>
                  </a:ext>
                </a:extLst>
              </a:tr>
              <a:tr h="565807">
                <a:tc>
                  <a:txBody>
                    <a:bodyPr/>
                    <a:lstStyle/>
                    <a:p>
                      <a:pPr algn="ctr"/>
                      <a:r>
                        <a:rPr lang="en-US" sz="3200" dirty="0"/>
                        <a:t>An art</a:t>
                      </a:r>
                    </a:p>
                  </a:txBody>
                  <a:tcPr/>
                </a:tc>
                <a:tc>
                  <a:txBody>
                    <a:bodyPr/>
                    <a:lstStyle/>
                    <a:p>
                      <a:pPr algn="ctr"/>
                      <a:r>
                        <a:rPr lang="en-US" sz="3200" dirty="0"/>
                        <a:t>Step-by-step</a:t>
                      </a:r>
                    </a:p>
                  </a:txBody>
                  <a:tcPr/>
                </a:tc>
                <a:extLst>
                  <a:ext uri="{0D108BD9-81ED-4DB2-BD59-A6C34878D82A}">
                    <a16:rowId xmlns:a16="http://schemas.microsoft.com/office/drawing/2014/main" val="1822147000"/>
                  </a:ext>
                </a:extLst>
              </a:tr>
              <a:tr h="565807">
                <a:tc>
                  <a:txBody>
                    <a:bodyPr/>
                    <a:lstStyle/>
                    <a:p>
                      <a:pPr algn="ctr"/>
                      <a:r>
                        <a:rPr lang="en-US" sz="3200" dirty="0"/>
                        <a:t>Powerful </a:t>
                      </a:r>
                    </a:p>
                  </a:txBody>
                  <a:tcPr/>
                </a:tc>
                <a:tc>
                  <a:txBody>
                    <a:bodyPr/>
                    <a:lstStyle/>
                    <a:p>
                      <a:pPr algn="ctr"/>
                      <a:r>
                        <a:rPr lang="en-US" sz="3200" dirty="0"/>
                        <a:t>Scripted</a:t>
                      </a:r>
                    </a:p>
                  </a:txBody>
                  <a:tcPr/>
                </a:tc>
                <a:extLst>
                  <a:ext uri="{0D108BD9-81ED-4DB2-BD59-A6C34878D82A}">
                    <a16:rowId xmlns:a16="http://schemas.microsoft.com/office/drawing/2014/main" val="1643929511"/>
                  </a:ext>
                </a:extLst>
              </a:tr>
              <a:tr h="565807">
                <a:tc>
                  <a:txBody>
                    <a:bodyPr/>
                    <a:lstStyle/>
                    <a:p>
                      <a:pPr algn="ctr"/>
                      <a:r>
                        <a:rPr lang="en-US" sz="3200" dirty="0"/>
                        <a:t>Captivating</a:t>
                      </a:r>
                    </a:p>
                  </a:txBody>
                  <a:tcPr/>
                </a:tc>
                <a:tc>
                  <a:txBody>
                    <a:bodyPr/>
                    <a:lstStyle/>
                    <a:p>
                      <a:pPr algn="ctr"/>
                      <a:r>
                        <a:rPr lang="en-US" sz="3200" dirty="0"/>
                        <a:t>A program</a:t>
                      </a:r>
                    </a:p>
                  </a:txBody>
                  <a:tcPr/>
                </a:tc>
                <a:extLst>
                  <a:ext uri="{0D108BD9-81ED-4DB2-BD59-A6C34878D82A}">
                    <a16:rowId xmlns:a16="http://schemas.microsoft.com/office/drawing/2014/main" val="3026312226"/>
                  </a:ext>
                </a:extLst>
              </a:tr>
              <a:tr h="565807">
                <a:tc>
                  <a:txBody>
                    <a:bodyPr/>
                    <a:lstStyle/>
                    <a:p>
                      <a:pPr algn="ctr"/>
                      <a:r>
                        <a:rPr lang="en-US" sz="3200" dirty="0"/>
                        <a:t>Experimental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t>A kit</a:t>
                      </a:r>
                    </a:p>
                  </a:txBody>
                  <a:tcPr/>
                </a:tc>
                <a:extLst>
                  <a:ext uri="{0D108BD9-81ED-4DB2-BD59-A6C34878D82A}">
                    <a16:rowId xmlns:a16="http://schemas.microsoft.com/office/drawing/2014/main" val="3512066278"/>
                  </a:ext>
                </a:extLst>
              </a:tr>
              <a:tr h="565807">
                <a:tc>
                  <a:txBody>
                    <a:bodyPr/>
                    <a:lstStyle/>
                    <a:p>
                      <a:pPr algn="ctr"/>
                      <a:r>
                        <a:rPr lang="en-US" sz="3200" dirty="0"/>
                        <a:t>Transactional</a:t>
                      </a:r>
                    </a:p>
                  </a:txBody>
                  <a:tcPr/>
                </a:tc>
                <a:tc>
                  <a:txBody>
                    <a:bodyPr/>
                    <a:lstStyle/>
                    <a:p>
                      <a:pPr algn="ctr"/>
                      <a:r>
                        <a:rPr lang="en-US" sz="3200" dirty="0"/>
                        <a:t>Test preparation </a:t>
                      </a:r>
                    </a:p>
                  </a:txBody>
                  <a:tcPr/>
                </a:tc>
                <a:extLst>
                  <a:ext uri="{0D108BD9-81ED-4DB2-BD59-A6C34878D82A}">
                    <a16:rowId xmlns:a16="http://schemas.microsoft.com/office/drawing/2014/main" val="2623391310"/>
                  </a:ext>
                </a:extLst>
              </a:tr>
            </a:tbl>
          </a:graphicData>
        </a:graphic>
      </p:graphicFrame>
      <p:sp>
        <p:nvSpPr>
          <p:cNvPr id="3" name="Rectangle 2"/>
          <p:cNvSpPr/>
          <p:nvPr/>
        </p:nvSpPr>
        <p:spPr>
          <a:xfrm>
            <a:off x="1981200" y="3251200"/>
            <a:ext cx="8432800" cy="3474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3895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Jeff Anderson Says: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42793999"/>
              </p:ext>
            </p:extLst>
          </p:nvPr>
        </p:nvGraphicFramePr>
        <p:xfrm>
          <a:off x="838200" y="1513488"/>
          <a:ext cx="10515600" cy="52120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1074319445"/>
                    </a:ext>
                  </a:extLst>
                </a:gridCol>
                <a:gridCol w="5257800">
                  <a:extLst>
                    <a:ext uri="{9D8B030D-6E8A-4147-A177-3AD203B41FA5}">
                      <a16:colId xmlns:a16="http://schemas.microsoft.com/office/drawing/2014/main" val="2283622388"/>
                    </a:ext>
                  </a:extLst>
                </a:gridCol>
              </a:tblGrid>
              <a:tr h="565807">
                <a:tc>
                  <a:txBody>
                    <a:bodyPr/>
                    <a:lstStyle/>
                    <a:p>
                      <a:pPr algn="ctr"/>
                      <a:r>
                        <a:rPr lang="en-US" sz="3200" dirty="0"/>
                        <a:t>Writing Is</a:t>
                      </a:r>
                    </a:p>
                  </a:txBody>
                  <a:tcPr/>
                </a:tc>
                <a:tc>
                  <a:txBody>
                    <a:bodyPr/>
                    <a:lstStyle/>
                    <a:p>
                      <a:pPr algn="ctr"/>
                      <a:r>
                        <a:rPr lang="en-US" sz="3200" dirty="0"/>
                        <a:t>Writing Is</a:t>
                      </a:r>
                      <a:r>
                        <a:rPr lang="en-US" sz="3200" baseline="0" dirty="0"/>
                        <a:t> Not</a:t>
                      </a:r>
                      <a:endParaRPr lang="en-US" sz="3200" dirty="0"/>
                    </a:p>
                  </a:txBody>
                  <a:tcPr/>
                </a:tc>
                <a:extLst>
                  <a:ext uri="{0D108BD9-81ED-4DB2-BD59-A6C34878D82A}">
                    <a16:rowId xmlns:a16="http://schemas.microsoft.com/office/drawing/2014/main" val="1305042522"/>
                  </a:ext>
                </a:extLst>
              </a:tr>
              <a:tr h="565807">
                <a:tc>
                  <a:txBody>
                    <a:bodyPr/>
                    <a:lstStyle/>
                    <a:p>
                      <a:pPr algn="ctr"/>
                      <a:r>
                        <a:rPr lang="en-US" sz="3200" dirty="0"/>
                        <a:t>Messy</a:t>
                      </a:r>
                    </a:p>
                  </a:txBody>
                  <a:tcPr/>
                </a:tc>
                <a:tc>
                  <a:txBody>
                    <a:bodyPr/>
                    <a:lstStyle/>
                    <a:p>
                      <a:pPr algn="ctr"/>
                      <a:r>
                        <a:rPr lang="en-US" sz="3200" dirty="0"/>
                        <a:t>Artificial</a:t>
                      </a:r>
                    </a:p>
                  </a:txBody>
                  <a:tcPr/>
                </a:tc>
                <a:extLst>
                  <a:ext uri="{0D108BD9-81ED-4DB2-BD59-A6C34878D82A}">
                    <a16:rowId xmlns:a16="http://schemas.microsoft.com/office/drawing/2014/main" val="3428065877"/>
                  </a:ext>
                </a:extLst>
              </a:tr>
              <a:tr h="565807">
                <a:tc>
                  <a:txBody>
                    <a:bodyPr/>
                    <a:lstStyle/>
                    <a:p>
                      <a:pPr algn="ctr"/>
                      <a:r>
                        <a:rPr lang="en-US" sz="3200" dirty="0"/>
                        <a:t>Joyous</a:t>
                      </a:r>
                    </a:p>
                  </a:txBody>
                  <a:tcPr/>
                </a:tc>
                <a:tc>
                  <a:txBody>
                    <a:bodyPr/>
                    <a:lstStyle/>
                    <a:p>
                      <a:pPr algn="ctr"/>
                      <a:r>
                        <a:rPr lang="en-US" sz="3200" dirty="0"/>
                        <a:t>Checklist-driven</a:t>
                      </a:r>
                    </a:p>
                  </a:txBody>
                  <a:tcPr/>
                </a:tc>
                <a:extLst>
                  <a:ext uri="{0D108BD9-81ED-4DB2-BD59-A6C34878D82A}">
                    <a16:rowId xmlns:a16="http://schemas.microsoft.com/office/drawing/2014/main" val="3593022189"/>
                  </a:ext>
                </a:extLst>
              </a:tr>
              <a:tr h="565807">
                <a:tc>
                  <a:txBody>
                    <a:bodyPr/>
                    <a:lstStyle/>
                    <a:p>
                      <a:pPr algn="ctr"/>
                      <a:r>
                        <a:rPr lang="en-US" sz="3200" dirty="0"/>
                        <a:t>Inside-out</a:t>
                      </a:r>
                    </a:p>
                  </a:txBody>
                  <a:tcPr/>
                </a:tc>
                <a:tc>
                  <a:txBody>
                    <a:bodyPr/>
                    <a:lstStyle/>
                    <a:p>
                      <a:pPr algn="ctr"/>
                      <a:r>
                        <a:rPr lang="en-US" sz="3200" dirty="0"/>
                        <a:t>Outside-in</a:t>
                      </a:r>
                    </a:p>
                  </a:txBody>
                  <a:tcPr/>
                </a:tc>
                <a:extLst>
                  <a:ext uri="{0D108BD9-81ED-4DB2-BD59-A6C34878D82A}">
                    <a16:rowId xmlns:a16="http://schemas.microsoft.com/office/drawing/2014/main" val="429818942"/>
                  </a:ext>
                </a:extLst>
              </a:tr>
              <a:tr h="565807">
                <a:tc>
                  <a:txBody>
                    <a:bodyPr/>
                    <a:lstStyle/>
                    <a:p>
                      <a:pPr algn="ctr"/>
                      <a:r>
                        <a:rPr lang="en-US" sz="3200" dirty="0"/>
                        <a:t>An art</a:t>
                      </a:r>
                    </a:p>
                  </a:txBody>
                  <a:tcPr/>
                </a:tc>
                <a:tc>
                  <a:txBody>
                    <a:bodyPr/>
                    <a:lstStyle/>
                    <a:p>
                      <a:pPr algn="ctr"/>
                      <a:r>
                        <a:rPr lang="en-US" sz="3200" dirty="0"/>
                        <a:t>Step-by-step</a:t>
                      </a:r>
                    </a:p>
                  </a:txBody>
                  <a:tcPr/>
                </a:tc>
                <a:extLst>
                  <a:ext uri="{0D108BD9-81ED-4DB2-BD59-A6C34878D82A}">
                    <a16:rowId xmlns:a16="http://schemas.microsoft.com/office/drawing/2014/main" val="1822147000"/>
                  </a:ext>
                </a:extLst>
              </a:tr>
              <a:tr h="565807">
                <a:tc>
                  <a:txBody>
                    <a:bodyPr/>
                    <a:lstStyle/>
                    <a:p>
                      <a:pPr algn="ctr"/>
                      <a:r>
                        <a:rPr lang="en-US" sz="3200" dirty="0"/>
                        <a:t>Powerful </a:t>
                      </a:r>
                    </a:p>
                  </a:txBody>
                  <a:tcPr/>
                </a:tc>
                <a:tc>
                  <a:txBody>
                    <a:bodyPr/>
                    <a:lstStyle/>
                    <a:p>
                      <a:pPr algn="ctr"/>
                      <a:r>
                        <a:rPr lang="en-US" sz="3200" dirty="0"/>
                        <a:t>Scripted</a:t>
                      </a:r>
                    </a:p>
                  </a:txBody>
                  <a:tcPr/>
                </a:tc>
                <a:extLst>
                  <a:ext uri="{0D108BD9-81ED-4DB2-BD59-A6C34878D82A}">
                    <a16:rowId xmlns:a16="http://schemas.microsoft.com/office/drawing/2014/main" val="1643929511"/>
                  </a:ext>
                </a:extLst>
              </a:tr>
              <a:tr h="565807">
                <a:tc>
                  <a:txBody>
                    <a:bodyPr/>
                    <a:lstStyle/>
                    <a:p>
                      <a:pPr algn="ctr"/>
                      <a:r>
                        <a:rPr lang="en-US" sz="3200" dirty="0"/>
                        <a:t>Captivating</a:t>
                      </a:r>
                    </a:p>
                  </a:txBody>
                  <a:tcPr/>
                </a:tc>
                <a:tc>
                  <a:txBody>
                    <a:bodyPr/>
                    <a:lstStyle/>
                    <a:p>
                      <a:pPr algn="ctr"/>
                      <a:r>
                        <a:rPr lang="en-US" sz="3200" dirty="0"/>
                        <a:t>A program</a:t>
                      </a:r>
                    </a:p>
                  </a:txBody>
                  <a:tcPr/>
                </a:tc>
                <a:extLst>
                  <a:ext uri="{0D108BD9-81ED-4DB2-BD59-A6C34878D82A}">
                    <a16:rowId xmlns:a16="http://schemas.microsoft.com/office/drawing/2014/main" val="3026312226"/>
                  </a:ext>
                </a:extLst>
              </a:tr>
              <a:tr h="565807">
                <a:tc>
                  <a:txBody>
                    <a:bodyPr/>
                    <a:lstStyle/>
                    <a:p>
                      <a:pPr algn="ctr"/>
                      <a:r>
                        <a:rPr lang="en-US" sz="3200" dirty="0"/>
                        <a:t>Experimental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t>A kit</a:t>
                      </a:r>
                    </a:p>
                  </a:txBody>
                  <a:tcPr/>
                </a:tc>
                <a:extLst>
                  <a:ext uri="{0D108BD9-81ED-4DB2-BD59-A6C34878D82A}">
                    <a16:rowId xmlns:a16="http://schemas.microsoft.com/office/drawing/2014/main" val="3512066278"/>
                  </a:ext>
                </a:extLst>
              </a:tr>
              <a:tr h="565807">
                <a:tc>
                  <a:txBody>
                    <a:bodyPr/>
                    <a:lstStyle/>
                    <a:p>
                      <a:pPr algn="ctr"/>
                      <a:r>
                        <a:rPr lang="en-US" sz="3200" dirty="0"/>
                        <a:t>Transactional</a:t>
                      </a:r>
                    </a:p>
                  </a:txBody>
                  <a:tcPr/>
                </a:tc>
                <a:tc>
                  <a:txBody>
                    <a:bodyPr/>
                    <a:lstStyle/>
                    <a:p>
                      <a:pPr algn="ctr"/>
                      <a:r>
                        <a:rPr lang="en-US" sz="3200" dirty="0"/>
                        <a:t>Test preparation </a:t>
                      </a:r>
                    </a:p>
                  </a:txBody>
                  <a:tcPr/>
                </a:tc>
                <a:extLst>
                  <a:ext uri="{0D108BD9-81ED-4DB2-BD59-A6C34878D82A}">
                    <a16:rowId xmlns:a16="http://schemas.microsoft.com/office/drawing/2014/main" val="2623391310"/>
                  </a:ext>
                </a:extLst>
              </a:tr>
            </a:tbl>
          </a:graphicData>
        </a:graphic>
      </p:graphicFrame>
      <p:sp>
        <p:nvSpPr>
          <p:cNvPr id="3" name="Rectangle 2"/>
          <p:cNvSpPr/>
          <p:nvPr/>
        </p:nvSpPr>
        <p:spPr>
          <a:xfrm>
            <a:off x="1981200" y="3822700"/>
            <a:ext cx="8432800" cy="29028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4693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Jeff Anderson Says: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42793999"/>
              </p:ext>
            </p:extLst>
          </p:nvPr>
        </p:nvGraphicFramePr>
        <p:xfrm>
          <a:off x="838200" y="1513488"/>
          <a:ext cx="10515600" cy="52120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1074319445"/>
                    </a:ext>
                  </a:extLst>
                </a:gridCol>
                <a:gridCol w="5257800">
                  <a:extLst>
                    <a:ext uri="{9D8B030D-6E8A-4147-A177-3AD203B41FA5}">
                      <a16:colId xmlns:a16="http://schemas.microsoft.com/office/drawing/2014/main" val="2283622388"/>
                    </a:ext>
                  </a:extLst>
                </a:gridCol>
              </a:tblGrid>
              <a:tr h="565807">
                <a:tc>
                  <a:txBody>
                    <a:bodyPr/>
                    <a:lstStyle/>
                    <a:p>
                      <a:pPr algn="ctr"/>
                      <a:r>
                        <a:rPr lang="en-US" sz="3200" dirty="0"/>
                        <a:t>Writing Is</a:t>
                      </a:r>
                    </a:p>
                  </a:txBody>
                  <a:tcPr/>
                </a:tc>
                <a:tc>
                  <a:txBody>
                    <a:bodyPr/>
                    <a:lstStyle/>
                    <a:p>
                      <a:pPr algn="ctr"/>
                      <a:r>
                        <a:rPr lang="en-US" sz="3200" dirty="0"/>
                        <a:t>Writing Is</a:t>
                      </a:r>
                      <a:r>
                        <a:rPr lang="en-US" sz="3200" baseline="0" dirty="0"/>
                        <a:t> Not</a:t>
                      </a:r>
                      <a:endParaRPr lang="en-US" sz="3200" dirty="0"/>
                    </a:p>
                  </a:txBody>
                  <a:tcPr/>
                </a:tc>
                <a:extLst>
                  <a:ext uri="{0D108BD9-81ED-4DB2-BD59-A6C34878D82A}">
                    <a16:rowId xmlns:a16="http://schemas.microsoft.com/office/drawing/2014/main" val="1305042522"/>
                  </a:ext>
                </a:extLst>
              </a:tr>
              <a:tr h="565807">
                <a:tc>
                  <a:txBody>
                    <a:bodyPr/>
                    <a:lstStyle/>
                    <a:p>
                      <a:pPr algn="ctr"/>
                      <a:r>
                        <a:rPr lang="en-US" sz="3200" dirty="0"/>
                        <a:t>Messy</a:t>
                      </a:r>
                    </a:p>
                  </a:txBody>
                  <a:tcPr/>
                </a:tc>
                <a:tc>
                  <a:txBody>
                    <a:bodyPr/>
                    <a:lstStyle/>
                    <a:p>
                      <a:pPr algn="ctr"/>
                      <a:r>
                        <a:rPr lang="en-US" sz="3200" dirty="0"/>
                        <a:t>Artificial</a:t>
                      </a:r>
                    </a:p>
                  </a:txBody>
                  <a:tcPr/>
                </a:tc>
                <a:extLst>
                  <a:ext uri="{0D108BD9-81ED-4DB2-BD59-A6C34878D82A}">
                    <a16:rowId xmlns:a16="http://schemas.microsoft.com/office/drawing/2014/main" val="3428065877"/>
                  </a:ext>
                </a:extLst>
              </a:tr>
              <a:tr h="565807">
                <a:tc>
                  <a:txBody>
                    <a:bodyPr/>
                    <a:lstStyle/>
                    <a:p>
                      <a:pPr algn="ctr"/>
                      <a:r>
                        <a:rPr lang="en-US" sz="3200" dirty="0"/>
                        <a:t>Joyous</a:t>
                      </a:r>
                    </a:p>
                  </a:txBody>
                  <a:tcPr/>
                </a:tc>
                <a:tc>
                  <a:txBody>
                    <a:bodyPr/>
                    <a:lstStyle/>
                    <a:p>
                      <a:pPr algn="ctr"/>
                      <a:r>
                        <a:rPr lang="en-US" sz="3200" dirty="0"/>
                        <a:t>Checklist-driven</a:t>
                      </a:r>
                    </a:p>
                  </a:txBody>
                  <a:tcPr/>
                </a:tc>
                <a:extLst>
                  <a:ext uri="{0D108BD9-81ED-4DB2-BD59-A6C34878D82A}">
                    <a16:rowId xmlns:a16="http://schemas.microsoft.com/office/drawing/2014/main" val="3593022189"/>
                  </a:ext>
                </a:extLst>
              </a:tr>
              <a:tr h="565807">
                <a:tc>
                  <a:txBody>
                    <a:bodyPr/>
                    <a:lstStyle/>
                    <a:p>
                      <a:pPr algn="ctr"/>
                      <a:r>
                        <a:rPr lang="en-US" sz="3200" dirty="0"/>
                        <a:t>Inside-out</a:t>
                      </a:r>
                    </a:p>
                  </a:txBody>
                  <a:tcPr/>
                </a:tc>
                <a:tc>
                  <a:txBody>
                    <a:bodyPr/>
                    <a:lstStyle/>
                    <a:p>
                      <a:pPr algn="ctr"/>
                      <a:r>
                        <a:rPr lang="en-US" sz="3200" dirty="0"/>
                        <a:t>Outside-in</a:t>
                      </a:r>
                    </a:p>
                  </a:txBody>
                  <a:tcPr/>
                </a:tc>
                <a:extLst>
                  <a:ext uri="{0D108BD9-81ED-4DB2-BD59-A6C34878D82A}">
                    <a16:rowId xmlns:a16="http://schemas.microsoft.com/office/drawing/2014/main" val="429818942"/>
                  </a:ext>
                </a:extLst>
              </a:tr>
              <a:tr h="565807">
                <a:tc>
                  <a:txBody>
                    <a:bodyPr/>
                    <a:lstStyle/>
                    <a:p>
                      <a:pPr algn="ctr"/>
                      <a:r>
                        <a:rPr lang="en-US" sz="3200" dirty="0"/>
                        <a:t>An art</a:t>
                      </a:r>
                    </a:p>
                  </a:txBody>
                  <a:tcPr/>
                </a:tc>
                <a:tc>
                  <a:txBody>
                    <a:bodyPr/>
                    <a:lstStyle/>
                    <a:p>
                      <a:pPr algn="ctr"/>
                      <a:r>
                        <a:rPr lang="en-US" sz="3200" dirty="0"/>
                        <a:t>Step-by-step</a:t>
                      </a:r>
                    </a:p>
                  </a:txBody>
                  <a:tcPr/>
                </a:tc>
                <a:extLst>
                  <a:ext uri="{0D108BD9-81ED-4DB2-BD59-A6C34878D82A}">
                    <a16:rowId xmlns:a16="http://schemas.microsoft.com/office/drawing/2014/main" val="1822147000"/>
                  </a:ext>
                </a:extLst>
              </a:tr>
              <a:tr h="565807">
                <a:tc>
                  <a:txBody>
                    <a:bodyPr/>
                    <a:lstStyle/>
                    <a:p>
                      <a:pPr algn="ctr"/>
                      <a:r>
                        <a:rPr lang="en-US" sz="3200" dirty="0"/>
                        <a:t>Powerful </a:t>
                      </a:r>
                    </a:p>
                  </a:txBody>
                  <a:tcPr/>
                </a:tc>
                <a:tc>
                  <a:txBody>
                    <a:bodyPr/>
                    <a:lstStyle/>
                    <a:p>
                      <a:pPr algn="ctr"/>
                      <a:r>
                        <a:rPr lang="en-US" sz="3200" dirty="0"/>
                        <a:t>Scripted</a:t>
                      </a:r>
                    </a:p>
                  </a:txBody>
                  <a:tcPr/>
                </a:tc>
                <a:extLst>
                  <a:ext uri="{0D108BD9-81ED-4DB2-BD59-A6C34878D82A}">
                    <a16:rowId xmlns:a16="http://schemas.microsoft.com/office/drawing/2014/main" val="1643929511"/>
                  </a:ext>
                </a:extLst>
              </a:tr>
              <a:tr h="565807">
                <a:tc>
                  <a:txBody>
                    <a:bodyPr/>
                    <a:lstStyle/>
                    <a:p>
                      <a:pPr algn="ctr"/>
                      <a:r>
                        <a:rPr lang="en-US" sz="3200" dirty="0"/>
                        <a:t>Captivating</a:t>
                      </a:r>
                    </a:p>
                  </a:txBody>
                  <a:tcPr/>
                </a:tc>
                <a:tc>
                  <a:txBody>
                    <a:bodyPr/>
                    <a:lstStyle/>
                    <a:p>
                      <a:pPr algn="ctr"/>
                      <a:r>
                        <a:rPr lang="en-US" sz="3200" dirty="0"/>
                        <a:t>A program</a:t>
                      </a:r>
                    </a:p>
                  </a:txBody>
                  <a:tcPr/>
                </a:tc>
                <a:extLst>
                  <a:ext uri="{0D108BD9-81ED-4DB2-BD59-A6C34878D82A}">
                    <a16:rowId xmlns:a16="http://schemas.microsoft.com/office/drawing/2014/main" val="3026312226"/>
                  </a:ext>
                </a:extLst>
              </a:tr>
              <a:tr h="565807">
                <a:tc>
                  <a:txBody>
                    <a:bodyPr/>
                    <a:lstStyle/>
                    <a:p>
                      <a:pPr algn="ctr"/>
                      <a:r>
                        <a:rPr lang="en-US" sz="3200" dirty="0"/>
                        <a:t>Experimental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t>A kit</a:t>
                      </a:r>
                    </a:p>
                  </a:txBody>
                  <a:tcPr/>
                </a:tc>
                <a:extLst>
                  <a:ext uri="{0D108BD9-81ED-4DB2-BD59-A6C34878D82A}">
                    <a16:rowId xmlns:a16="http://schemas.microsoft.com/office/drawing/2014/main" val="3512066278"/>
                  </a:ext>
                </a:extLst>
              </a:tr>
              <a:tr h="565807">
                <a:tc>
                  <a:txBody>
                    <a:bodyPr/>
                    <a:lstStyle/>
                    <a:p>
                      <a:pPr algn="ctr"/>
                      <a:r>
                        <a:rPr lang="en-US" sz="3200" dirty="0"/>
                        <a:t>Transactional</a:t>
                      </a:r>
                    </a:p>
                  </a:txBody>
                  <a:tcPr/>
                </a:tc>
                <a:tc>
                  <a:txBody>
                    <a:bodyPr/>
                    <a:lstStyle/>
                    <a:p>
                      <a:pPr algn="ctr"/>
                      <a:r>
                        <a:rPr lang="en-US" sz="3200" dirty="0"/>
                        <a:t>Test preparation </a:t>
                      </a:r>
                    </a:p>
                  </a:txBody>
                  <a:tcPr/>
                </a:tc>
                <a:extLst>
                  <a:ext uri="{0D108BD9-81ED-4DB2-BD59-A6C34878D82A}">
                    <a16:rowId xmlns:a16="http://schemas.microsoft.com/office/drawing/2014/main" val="2623391310"/>
                  </a:ext>
                </a:extLst>
              </a:tr>
            </a:tbl>
          </a:graphicData>
        </a:graphic>
      </p:graphicFrame>
      <p:sp>
        <p:nvSpPr>
          <p:cNvPr id="3" name="Rectangle 2"/>
          <p:cNvSpPr/>
          <p:nvPr/>
        </p:nvSpPr>
        <p:spPr>
          <a:xfrm>
            <a:off x="1981200" y="4470400"/>
            <a:ext cx="8432800" cy="2255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6884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Jeff Anderson Says: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42793999"/>
              </p:ext>
            </p:extLst>
          </p:nvPr>
        </p:nvGraphicFramePr>
        <p:xfrm>
          <a:off x="838200" y="1513488"/>
          <a:ext cx="10515600" cy="52120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1074319445"/>
                    </a:ext>
                  </a:extLst>
                </a:gridCol>
                <a:gridCol w="5257800">
                  <a:extLst>
                    <a:ext uri="{9D8B030D-6E8A-4147-A177-3AD203B41FA5}">
                      <a16:colId xmlns:a16="http://schemas.microsoft.com/office/drawing/2014/main" val="2283622388"/>
                    </a:ext>
                  </a:extLst>
                </a:gridCol>
              </a:tblGrid>
              <a:tr h="565807">
                <a:tc>
                  <a:txBody>
                    <a:bodyPr/>
                    <a:lstStyle/>
                    <a:p>
                      <a:pPr algn="ctr"/>
                      <a:r>
                        <a:rPr lang="en-US" sz="3200" dirty="0"/>
                        <a:t>Writing Is</a:t>
                      </a:r>
                    </a:p>
                  </a:txBody>
                  <a:tcPr/>
                </a:tc>
                <a:tc>
                  <a:txBody>
                    <a:bodyPr/>
                    <a:lstStyle/>
                    <a:p>
                      <a:pPr algn="ctr"/>
                      <a:r>
                        <a:rPr lang="en-US" sz="3200" dirty="0"/>
                        <a:t>Writing Is</a:t>
                      </a:r>
                      <a:r>
                        <a:rPr lang="en-US" sz="3200" baseline="0" dirty="0"/>
                        <a:t> Not</a:t>
                      </a:r>
                      <a:endParaRPr lang="en-US" sz="3200" dirty="0"/>
                    </a:p>
                  </a:txBody>
                  <a:tcPr/>
                </a:tc>
                <a:extLst>
                  <a:ext uri="{0D108BD9-81ED-4DB2-BD59-A6C34878D82A}">
                    <a16:rowId xmlns:a16="http://schemas.microsoft.com/office/drawing/2014/main" val="1305042522"/>
                  </a:ext>
                </a:extLst>
              </a:tr>
              <a:tr h="565807">
                <a:tc>
                  <a:txBody>
                    <a:bodyPr/>
                    <a:lstStyle/>
                    <a:p>
                      <a:pPr algn="ctr"/>
                      <a:r>
                        <a:rPr lang="en-US" sz="3200" dirty="0"/>
                        <a:t>Messy</a:t>
                      </a:r>
                    </a:p>
                  </a:txBody>
                  <a:tcPr/>
                </a:tc>
                <a:tc>
                  <a:txBody>
                    <a:bodyPr/>
                    <a:lstStyle/>
                    <a:p>
                      <a:pPr algn="ctr"/>
                      <a:r>
                        <a:rPr lang="en-US" sz="3200" dirty="0"/>
                        <a:t>Artificial</a:t>
                      </a:r>
                    </a:p>
                  </a:txBody>
                  <a:tcPr/>
                </a:tc>
                <a:extLst>
                  <a:ext uri="{0D108BD9-81ED-4DB2-BD59-A6C34878D82A}">
                    <a16:rowId xmlns:a16="http://schemas.microsoft.com/office/drawing/2014/main" val="3428065877"/>
                  </a:ext>
                </a:extLst>
              </a:tr>
              <a:tr h="565807">
                <a:tc>
                  <a:txBody>
                    <a:bodyPr/>
                    <a:lstStyle/>
                    <a:p>
                      <a:pPr algn="ctr"/>
                      <a:r>
                        <a:rPr lang="en-US" sz="3200" dirty="0"/>
                        <a:t>Joyous</a:t>
                      </a:r>
                    </a:p>
                  </a:txBody>
                  <a:tcPr/>
                </a:tc>
                <a:tc>
                  <a:txBody>
                    <a:bodyPr/>
                    <a:lstStyle/>
                    <a:p>
                      <a:pPr algn="ctr"/>
                      <a:r>
                        <a:rPr lang="en-US" sz="3200" dirty="0"/>
                        <a:t>Checklist-driven</a:t>
                      </a:r>
                    </a:p>
                  </a:txBody>
                  <a:tcPr/>
                </a:tc>
                <a:extLst>
                  <a:ext uri="{0D108BD9-81ED-4DB2-BD59-A6C34878D82A}">
                    <a16:rowId xmlns:a16="http://schemas.microsoft.com/office/drawing/2014/main" val="3593022189"/>
                  </a:ext>
                </a:extLst>
              </a:tr>
              <a:tr h="565807">
                <a:tc>
                  <a:txBody>
                    <a:bodyPr/>
                    <a:lstStyle/>
                    <a:p>
                      <a:pPr algn="ctr"/>
                      <a:r>
                        <a:rPr lang="en-US" sz="3200" dirty="0"/>
                        <a:t>Inside-out</a:t>
                      </a:r>
                    </a:p>
                  </a:txBody>
                  <a:tcPr/>
                </a:tc>
                <a:tc>
                  <a:txBody>
                    <a:bodyPr/>
                    <a:lstStyle/>
                    <a:p>
                      <a:pPr algn="ctr"/>
                      <a:r>
                        <a:rPr lang="en-US" sz="3200" dirty="0"/>
                        <a:t>Outside-in</a:t>
                      </a:r>
                    </a:p>
                  </a:txBody>
                  <a:tcPr/>
                </a:tc>
                <a:extLst>
                  <a:ext uri="{0D108BD9-81ED-4DB2-BD59-A6C34878D82A}">
                    <a16:rowId xmlns:a16="http://schemas.microsoft.com/office/drawing/2014/main" val="429818942"/>
                  </a:ext>
                </a:extLst>
              </a:tr>
              <a:tr h="565807">
                <a:tc>
                  <a:txBody>
                    <a:bodyPr/>
                    <a:lstStyle/>
                    <a:p>
                      <a:pPr algn="ctr"/>
                      <a:r>
                        <a:rPr lang="en-US" sz="3200" dirty="0"/>
                        <a:t>An art</a:t>
                      </a:r>
                    </a:p>
                  </a:txBody>
                  <a:tcPr/>
                </a:tc>
                <a:tc>
                  <a:txBody>
                    <a:bodyPr/>
                    <a:lstStyle/>
                    <a:p>
                      <a:pPr algn="ctr"/>
                      <a:r>
                        <a:rPr lang="en-US" sz="3200" dirty="0"/>
                        <a:t>Step-by-step</a:t>
                      </a:r>
                    </a:p>
                  </a:txBody>
                  <a:tcPr/>
                </a:tc>
                <a:extLst>
                  <a:ext uri="{0D108BD9-81ED-4DB2-BD59-A6C34878D82A}">
                    <a16:rowId xmlns:a16="http://schemas.microsoft.com/office/drawing/2014/main" val="1822147000"/>
                  </a:ext>
                </a:extLst>
              </a:tr>
              <a:tr h="565807">
                <a:tc>
                  <a:txBody>
                    <a:bodyPr/>
                    <a:lstStyle/>
                    <a:p>
                      <a:pPr algn="ctr"/>
                      <a:r>
                        <a:rPr lang="en-US" sz="3200" dirty="0"/>
                        <a:t>Powerful </a:t>
                      </a:r>
                    </a:p>
                  </a:txBody>
                  <a:tcPr/>
                </a:tc>
                <a:tc>
                  <a:txBody>
                    <a:bodyPr/>
                    <a:lstStyle/>
                    <a:p>
                      <a:pPr algn="ctr"/>
                      <a:r>
                        <a:rPr lang="en-US" sz="3200" dirty="0"/>
                        <a:t>Scripted</a:t>
                      </a:r>
                    </a:p>
                  </a:txBody>
                  <a:tcPr/>
                </a:tc>
                <a:extLst>
                  <a:ext uri="{0D108BD9-81ED-4DB2-BD59-A6C34878D82A}">
                    <a16:rowId xmlns:a16="http://schemas.microsoft.com/office/drawing/2014/main" val="1643929511"/>
                  </a:ext>
                </a:extLst>
              </a:tr>
              <a:tr h="565807">
                <a:tc>
                  <a:txBody>
                    <a:bodyPr/>
                    <a:lstStyle/>
                    <a:p>
                      <a:pPr algn="ctr"/>
                      <a:r>
                        <a:rPr lang="en-US" sz="3200" dirty="0"/>
                        <a:t>Captivating</a:t>
                      </a:r>
                    </a:p>
                  </a:txBody>
                  <a:tcPr/>
                </a:tc>
                <a:tc>
                  <a:txBody>
                    <a:bodyPr/>
                    <a:lstStyle/>
                    <a:p>
                      <a:pPr algn="ctr"/>
                      <a:r>
                        <a:rPr lang="en-US" sz="3200" dirty="0"/>
                        <a:t>A program</a:t>
                      </a:r>
                    </a:p>
                  </a:txBody>
                  <a:tcPr/>
                </a:tc>
                <a:extLst>
                  <a:ext uri="{0D108BD9-81ED-4DB2-BD59-A6C34878D82A}">
                    <a16:rowId xmlns:a16="http://schemas.microsoft.com/office/drawing/2014/main" val="3026312226"/>
                  </a:ext>
                </a:extLst>
              </a:tr>
              <a:tr h="565807">
                <a:tc>
                  <a:txBody>
                    <a:bodyPr/>
                    <a:lstStyle/>
                    <a:p>
                      <a:pPr algn="ctr"/>
                      <a:r>
                        <a:rPr lang="en-US" sz="3200" dirty="0"/>
                        <a:t>Experimental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t>A kit</a:t>
                      </a:r>
                    </a:p>
                  </a:txBody>
                  <a:tcPr/>
                </a:tc>
                <a:extLst>
                  <a:ext uri="{0D108BD9-81ED-4DB2-BD59-A6C34878D82A}">
                    <a16:rowId xmlns:a16="http://schemas.microsoft.com/office/drawing/2014/main" val="3512066278"/>
                  </a:ext>
                </a:extLst>
              </a:tr>
              <a:tr h="565807">
                <a:tc>
                  <a:txBody>
                    <a:bodyPr/>
                    <a:lstStyle/>
                    <a:p>
                      <a:pPr algn="ctr"/>
                      <a:r>
                        <a:rPr lang="en-US" sz="3200" dirty="0"/>
                        <a:t>Transactional</a:t>
                      </a:r>
                    </a:p>
                  </a:txBody>
                  <a:tcPr/>
                </a:tc>
                <a:tc>
                  <a:txBody>
                    <a:bodyPr/>
                    <a:lstStyle/>
                    <a:p>
                      <a:pPr algn="ctr"/>
                      <a:r>
                        <a:rPr lang="en-US" sz="3200" dirty="0"/>
                        <a:t>Test preparation </a:t>
                      </a:r>
                    </a:p>
                  </a:txBody>
                  <a:tcPr/>
                </a:tc>
                <a:extLst>
                  <a:ext uri="{0D108BD9-81ED-4DB2-BD59-A6C34878D82A}">
                    <a16:rowId xmlns:a16="http://schemas.microsoft.com/office/drawing/2014/main" val="2623391310"/>
                  </a:ext>
                </a:extLst>
              </a:tr>
            </a:tbl>
          </a:graphicData>
        </a:graphic>
      </p:graphicFrame>
      <p:sp>
        <p:nvSpPr>
          <p:cNvPr id="3" name="Rectangle 2"/>
          <p:cNvSpPr/>
          <p:nvPr/>
        </p:nvSpPr>
        <p:spPr>
          <a:xfrm>
            <a:off x="1981200" y="5016500"/>
            <a:ext cx="8432800" cy="17090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4101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a:t>Jeff Anderson Says: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42793999"/>
              </p:ext>
            </p:extLst>
          </p:nvPr>
        </p:nvGraphicFramePr>
        <p:xfrm>
          <a:off x="838200" y="1513488"/>
          <a:ext cx="10515600" cy="521208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1074319445"/>
                    </a:ext>
                  </a:extLst>
                </a:gridCol>
                <a:gridCol w="5257800">
                  <a:extLst>
                    <a:ext uri="{9D8B030D-6E8A-4147-A177-3AD203B41FA5}">
                      <a16:colId xmlns:a16="http://schemas.microsoft.com/office/drawing/2014/main" val="2283622388"/>
                    </a:ext>
                  </a:extLst>
                </a:gridCol>
              </a:tblGrid>
              <a:tr h="565807">
                <a:tc>
                  <a:txBody>
                    <a:bodyPr/>
                    <a:lstStyle/>
                    <a:p>
                      <a:pPr algn="ctr"/>
                      <a:r>
                        <a:rPr lang="en-US" sz="3200" dirty="0"/>
                        <a:t>Writing Is</a:t>
                      </a:r>
                    </a:p>
                  </a:txBody>
                  <a:tcPr/>
                </a:tc>
                <a:tc>
                  <a:txBody>
                    <a:bodyPr/>
                    <a:lstStyle/>
                    <a:p>
                      <a:pPr algn="ctr"/>
                      <a:r>
                        <a:rPr lang="en-US" sz="3200" dirty="0"/>
                        <a:t>Writing Is</a:t>
                      </a:r>
                      <a:r>
                        <a:rPr lang="en-US" sz="3200" baseline="0" dirty="0"/>
                        <a:t> Not</a:t>
                      </a:r>
                      <a:endParaRPr lang="en-US" sz="3200" dirty="0"/>
                    </a:p>
                  </a:txBody>
                  <a:tcPr/>
                </a:tc>
                <a:extLst>
                  <a:ext uri="{0D108BD9-81ED-4DB2-BD59-A6C34878D82A}">
                    <a16:rowId xmlns:a16="http://schemas.microsoft.com/office/drawing/2014/main" val="1305042522"/>
                  </a:ext>
                </a:extLst>
              </a:tr>
              <a:tr h="565807">
                <a:tc>
                  <a:txBody>
                    <a:bodyPr/>
                    <a:lstStyle/>
                    <a:p>
                      <a:pPr algn="ctr"/>
                      <a:r>
                        <a:rPr lang="en-US" sz="3200" dirty="0"/>
                        <a:t>Messy</a:t>
                      </a:r>
                    </a:p>
                  </a:txBody>
                  <a:tcPr/>
                </a:tc>
                <a:tc>
                  <a:txBody>
                    <a:bodyPr/>
                    <a:lstStyle/>
                    <a:p>
                      <a:pPr algn="ctr"/>
                      <a:r>
                        <a:rPr lang="en-US" sz="3200" dirty="0"/>
                        <a:t>Artificial</a:t>
                      </a:r>
                    </a:p>
                  </a:txBody>
                  <a:tcPr/>
                </a:tc>
                <a:extLst>
                  <a:ext uri="{0D108BD9-81ED-4DB2-BD59-A6C34878D82A}">
                    <a16:rowId xmlns:a16="http://schemas.microsoft.com/office/drawing/2014/main" val="3428065877"/>
                  </a:ext>
                </a:extLst>
              </a:tr>
              <a:tr h="565807">
                <a:tc>
                  <a:txBody>
                    <a:bodyPr/>
                    <a:lstStyle/>
                    <a:p>
                      <a:pPr algn="ctr"/>
                      <a:r>
                        <a:rPr lang="en-US" sz="3200" dirty="0"/>
                        <a:t>Joyous</a:t>
                      </a:r>
                    </a:p>
                  </a:txBody>
                  <a:tcPr/>
                </a:tc>
                <a:tc>
                  <a:txBody>
                    <a:bodyPr/>
                    <a:lstStyle/>
                    <a:p>
                      <a:pPr algn="ctr"/>
                      <a:r>
                        <a:rPr lang="en-US" sz="3200" dirty="0"/>
                        <a:t>Checklist-driven</a:t>
                      </a:r>
                    </a:p>
                  </a:txBody>
                  <a:tcPr/>
                </a:tc>
                <a:extLst>
                  <a:ext uri="{0D108BD9-81ED-4DB2-BD59-A6C34878D82A}">
                    <a16:rowId xmlns:a16="http://schemas.microsoft.com/office/drawing/2014/main" val="3593022189"/>
                  </a:ext>
                </a:extLst>
              </a:tr>
              <a:tr h="565807">
                <a:tc>
                  <a:txBody>
                    <a:bodyPr/>
                    <a:lstStyle/>
                    <a:p>
                      <a:pPr algn="ctr"/>
                      <a:r>
                        <a:rPr lang="en-US" sz="3200" dirty="0"/>
                        <a:t>Inside-out</a:t>
                      </a:r>
                    </a:p>
                  </a:txBody>
                  <a:tcPr/>
                </a:tc>
                <a:tc>
                  <a:txBody>
                    <a:bodyPr/>
                    <a:lstStyle/>
                    <a:p>
                      <a:pPr algn="ctr"/>
                      <a:r>
                        <a:rPr lang="en-US" sz="3200" dirty="0"/>
                        <a:t>Outside-in</a:t>
                      </a:r>
                    </a:p>
                  </a:txBody>
                  <a:tcPr/>
                </a:tc>
                <a:extLst>
                  <a:ext uri="{0D108BD9-81ED-4DB2-BD59-A6C34878D82A}">
                    <a16:rowId xmlns:a16="http://schemas.microsoft.com/office/drawing/2014/main" val="429818942"/>
                  </a:ext>
                </a:extLst>
              </a:tr>
              <a:tr h="565807">
                <a:tc>
                  <a:txBody>
                    <a:bodyPr/>
                    <a:lstStyle/>
                    <a:p>
                      <a:pPr algn="ctr"/>
                      <a:r>
                        <a:rPr lang="en-US" sz="3200" dirty="0"/>
                        <a:t>An art</a:t>
                      </a:r>
                    </a:p>
                  </a:txBody>
                  <a:tcPr/>
                </a:tc>
                <a:tc>
                  <a:txBody>
                    <a:bodyPr/>
                    <a:lstStyle/>
                    <a:p>
                      <a:pPr algn="ctr"/>
                      <a:r>
                        <a:rPr lang="en-US" sz="3200" dirty="0"/>
                        <a:t>Step-by-step</a:t>
                      </a:r>
                    </a:p>
                  </a:txBody>
                  <a:tcPr/>
                </a:tc>
                <a:extLst>
                  <a:ext uri="{0D108BD9-81ED-4DB2-BD59-A6C34878D82A}">
                    <a16:rowId xmlns:a16="http://schemas.microsoft.com/office/drawing/2014/main" val="1822147000"/>
                  </a:ext>
                </a:extLst>
              </a:tr>
              <a:tr h="565807">
                <a:tc>
                  <a:txBody>
                    <a:bodyPr/>
                    <a:lstStyle/>
                    <a:p>
                      <a:pPr algn="ctr"/>
                      <a:r>
                        <a:rPr lang="en-US" sz="3200" dirty="0"/>
                        <a:t>Powerful </a:t>
                      </a:r>
                    </a:p>
                  </a:txBody>
                  <a:tcPr/>
                </a:tc>
                <a:tc>
                  <a:txBody>
                    <a:bodyPr/>
                    <a:lstStyle/>
                    <a:p>
                      <a:pPr algn="ctr"/>
                      <a:r>
                        <a:rPr lang="en-US" sz="3200" dirty="0"/>
                        <a:t>Scripted</a:t>
                      </a:r>
                    </a:p>
                  </a:txBody>
                  <a:tcPr/>
                </a:tc>
                <a:extLst>
                  <a:ext uri="{0D108BD9-81ED-4DB2-BD59-A6C34878D82A}">
                    <a16:rowId xmlns:a16="http://schemas.microsoft.com/office/drawing/2014/main" val="1643929511"/>
                  </a:ext>
                </a:extLst>
              </a:tr>
              <a:tr h="565807">
                <a:tc>
                  <a:txBody>
                    <a:bodyPr/>
                    <a:lstStyle/>
                    <a:p>
                      <a:pPr algn="ctr"/>
                      <a:r>
                        <a:rPr lang="en-US" sz="3200" dirty="0"/>
                        <a:t>Captivating</a:t>
                      </a:r>
                    </a:p>
                  </a:txBody>
                  <a:tcPr/>
                </a:tc>
                <a:tc>
                  <a:txBody>
                    <a:bodyPr/>
                    <a:lstStyle/>
                    <a:p>
                      <a:pPr algn="ctr"/>
                      <a:r>
                        <a:rPr lang="en-US" sz="3200" dirty="0"/>
                        <a:t>A program</a:t>
                      </a:r>
                    </a:p>
                  </a:txBody>
                  <a:tcPr/>
                </a:tc>
                <a:extLst>
                  <a:ext uri="{0D108BD9-81ED-4DB2-BD59-A6C34878D82A}">
                    <a16:rowId xmlns:a16="http://schemas.microsoft.com/office/drawing/2014/main" val="3026312226"/>
                  </a:ext>
                </a:extLst>
              </a:tr>
              <a:tr h="565807">
                <a:tc>
                  <a:txBody>
                    <a:bodyPr/>
                    <a:lstStyle/>
                    <a:p>
                      <a:pPr algn="ctr"/>
                      <a:r>
                        <a:rPr lang="en-US" sz="3200" dirty="0"/>
                        <a:t>Experimental</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t>A kit</a:t>
                      </a:r>
                    </a:p>
                  </a:txBody>
                  <a:tcPr/>
                </a:tc>
                <a:extLst>
                  <a:ext uri="{0D108BD9-81ED-4DB2-BD59-A6C34878D82A}">
                    <a16:rowId xmlns:a16="http://schemas.microsoft.com/office/drawing/2014/main" val="3512066278"/>
                  </a:ext>
                </a:extLst>
              </a:tr>
              <a:tr h="565807">
                <a:tc>
                  <a:txBody>
                    <a:bodyPr/>
                    <a:lstStyle/>
                    <a:p>
                      <a:pPr algn="ctr"/>
                      <a:r>
                        <a:rPr lang="en-US" sz="3200" dirty="0"/>
                        <a:t>Transactional</a:t>
                      </a:r>
                    </a:p>
                  </a:txBody>
                  <a:tcPr/>
                </a:tc>
                <a:tc>
                  <a:txBody>
                    <a:bodyPr/>
                    <a:lstStyle/>
                    <a:p>
                      <a:pPr algn="ctr"/>
                      <a:r>
                        <a:rPr lang="en-US" sz="3200" dirty="0"/>
                        <a:t>Test preparation </a:t>
                      </a:r>
                    </a:p>
                  </a:txBody>
                  <a:tcPr/>
                </a:tc>
                <a:extLst>
                  <a:ext uri="{0D108BD9-81ED-4DB2-BD59-A6C34878D82A}">
                    <a16:rowId xmlns:a16="http://schemas.microsoft.com/office/drawing/2014/main" val="2623391310"/>
                  </a:ext>
                </a:extLst>
              </a:tr>
            </a:tbl>
          </a:graphicData>
        </a:graphic>
      </p:graphicFrame>
      <p:sp>
        <p:nvSpPr>
          <p:cNvPr id="3" name="Rectangle 2"/>
          <p:cNvSpPr/>
          <p:nvPr/>
        </p:nvSpPr>
        <p:spPr>
          <a:xfrm>
            <a:off x="1981200" y="5626100"/>
            <a:ext cx="8432800" cy="10994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4666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489</TotalTime>
  <Words>866</Words>
  <Application>Microsoft Office PowerPoint</Application>
  <PresentationFormat>Widescreen</PresentationFormat>
  <Paragraphs>196</Paragraphs>
  <Slides>25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Arial Black</vt:lpstr>
      <vt:lpstr>Britannic Bold</vt:lpstr>
      <vt:lpstr>Calibri</vt:lpstr>
      <vt:lpstr>Calibri Light</vt:lpstr>
      <vt:lpstr>Cooper Black</vt:lpstr>
      <vt:lpstr>Office Theme</vt:lpstr>
      <vt:lpstr>Coaching the Writing Instruction: An Approach to School-wide Practices</vt:lpstr>
      <vt:lpstr>Writing Is . . .</vt:lpstr>
      <vt:lpstr>Writing Isn’t . . .</vt:lpstr>
      <vt:lpstr>Jeff Anderson Says:</vt:lpstr>
      <vt:lpstr>Jeff Anderson Says:</vt:lpstr>
      <vt:lpstr>Jeff Anderson Says:</vt:lpstr>
      <vt:lpstr>Jeff Anderson Says:</vt:lpstr>
      <vt:lpstr>Jeff Anderson Says:</vt:lpstr>
      <vt:lpstr>Jeff Anderson Says:</vt:lpstr>
      <vt:lpstr>Jeff Anderson Says:</vt:lpstr>
      <vt:lpstr>Jeff Anderson Says:</vt:lpstr>
      <vt:lpstr>Arthur N. Applebee and Judith A. Langer, 2011</vt:lpstr>
      <vt:lpstr>Snowball Fight!  </vt:lpstr>
      <vt:lpstr>PowerPoint Presentation</vt:lpstr>
      <vt:lpstr>Shanahan and Shanahan: “Teaching Disciplinary Literacy to Adolescents: Rethinking Content-Area Literacy”</vt:lpstr>
      <vt:lpstr>Enter the Interdisciplinary Text Set Writing Project https://padlet.com/paulholimon/CoachingWriting </vt:lpstr>
      <vt:lpstr>BUT HOW DO STUDENTS PREPARE  FOR SOMETHING LIKE THIS?</vt:lpstr>
      <vt:lpstr>Enter the ELA Writing Instructional Focus Calendar https://padlet.com/paulholimon/CoachingWriting  </vt:lpstr>
      <vt:lpstr>PowerPoint Presentation</vt:lpstr>
      <vt:lpstr>PowerPoint Presentation</vt:lpstr>
      <vt:lpstr>PowerPoint Presentation</vt:lpstr>
      <vt:lpstr>PowerPoint Presentation</vt:lpstr>
      <vt:lpstr>PowerPoint Presentation</vt:lpstr>
      <vt:lpstr>Hard work worth doing.     We’re saving the world,  one kid at a time.</vt:lpstr>
      <vt:lpstr>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Coaching the Writing Instruction: An Approach to School-wide Practices</dc:title>
  <dc:creator>Holimon, Paul  (Charles)</dc:creator>
  <cp:lastModifiedBy>David A. Shelley</cp:lastModifiedBy>
  <cp:revision>35</cp:revision>
  <dcterms:created xsi:type="dcterms:W3CDTF">2017-05-08T16:30:11Z</dcterms:created>
  <dcterms:modified xsi:type="dcterms:W3CDTF">2017-05-11T20:05:09Z</dcterms:modified>
</cp:coreProperties>
</file>