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9" r:id="rId2"/>
    <p:sldId id="272" r:id="rId3"/>
    <p:sldId id="270" r:id="rId4"/>
    <p:sldId id="273" r:id="rId5"/>
    <p:sldId id="257" r:id="rId6"/>
    <p:sldId id="261" r:id="rId7"/>
    <p:sldId id="260" r:id="rId8"/>
    <p:sldId id="258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5/10/2017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5/10/2017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345383" y="323859"/>
            <a:ext cx="5846618" cy="1435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Literacy: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A Passport to success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885710" y="3773839"/>
            <a:ext cx="5223164" cy="1069848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>
                <a:solidFill>
                  <a:schemeClr val="bg1"/>
                </a:solidFill>
              </a:rPr>
              <a:t>2017 CLAS/RSF Joint Spring Conference</a:t>
            </a:r>
          </a:p>
          <a:p>
            <a:pPr marL="0" indent="0" algn="ctr">
              <a:buNone/>
            </a:pPr>
            <a:r>
              <a:rPr lang="en-US">
                <a:solidFill>
                  <a:schemeClr val="bg1"/>
                </a:solidFill>
              </a:rPr>
              <a:t>Morgridge International Reading Center at UCF</a:t>
            </a:r>
          </a:p>
          <a:p>
            <a:pPr marL="0" indent="0" algn="ctr">
              <a:buNone/>
            </a:pPr>
            <a:r>
              <a:rPr lang="en-US">
                <a:solidFill>
                  <a:schemeClr val="bg1"/>
                </a:solidFill>
              </a:rPr>
              <a:t>Orlando, Florida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942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Dr. Enrique </a:t>
            </a:r>
            <a:r>
              <a:rPr lang="en-US" dirty="0" err="1"/>
              <a:t>puig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Top Ten Seriously Inappropriate Practices in Literacy Across English Language Arts, History/Social Studies, Science, and Mathematics</a:t>
            </a:r>
          </a:p>
        </p:txBody>
      </p:sp>
    </p:spTree>
    <p:extLst>
      <p:ext uri="{BB962C8B-B14F-4D97-AF65-F5344CB8AC3E}">
        <p14:creationId xmlns:p14="http://schemas.microsoft.com/office/powerpoint/2010/main" val="1488597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Becky Bone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Successful Literacy Planning that Improves Student Achievement</a:t>
            </a:r>
          </a:p>
        </p:txBody>
      </p:sp>
    </p:spTree>
    <p:extLst>
      <p:ext uri="{BB962C8B-B14F-4D97-AF65-F5344CB8AC3E}">
        <p14:creationId xmlns:p14="http://schemas.microsoft.com/office/powerpoint/2010/main" val="297743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Paul </a:t>
            </a:r>
            <a:r>
              <a:rPr lang="en-US" dirty="0" err="1"/>
              <a:t>Holimon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Coaching the Writing Instruction: An Approach to School-wide Practices</a:t>
            </a:r>
          </a:p>
        </p:txBody>
      </p:sp>
    </p:spTree>
    <p:extLst>
      <p:ext uri="{BB962C8B-B14F-4D97-AF65-F5344CB8AC3E}">
        <p14:creationId xmlns:p14="http://schemas.microsoft.com/office/powerpoint/2010/main" val="2947164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Tracy </a:t>
            </a:r>
            <a:r>
              <a:rPr lang="en-US" dirty="0" err="1"/>
              <a:t>Blinn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Literacy Unconference—Topics of Importance to CLAS Attendees</a:t>
            </a:r>
          </a:p>
        </p:txBody>
      </p:sp>
    </p:spTree>
    <p:extLst>
      <p:ext uri="{BB962C8B-B14F-4D97-AF65-F5344CB8AC3E}">
        <p14:creationId xmlns:p14="http://schemas.microsoft.com/office/powerpoint/2010/main" val="1577297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Kevin Smith &amp; Laurie Lee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Research and Resources</a:t>
            </a:r>
          </a:p>
        </p:txBody>
      </p:sp>
    </p:spTree>
    <p:extLst>
      <p:ext uri="{BB962C8B-B14F-4D97-AF65-F5344CB8AC3E}">
        <p14:creationId xmlns:p14="http://schemas.microsoft.com/office/powerpoint/2010/main" val="3398529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Sally Rhodes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FSA Updates</a:t>
            </a:r>
          </a:p>
        </p:txBody>
      </p:sp>
    </p:spTree>
    <p:extLst>
      <p:ext uri="{BB962C8B-B14F-4D97-AF65-F5344CB8AC3E}">
        <p14:creationId xmlns:p14="http://schemas.microsoft.com/office/powerpoint/2010/main" val="216841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Richard </a:t>
            </a:r>
            <a:r>
              <a:rPr lang="en-US" dirty="0" err="1"/>
              <a:t>Myhre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JRF! Updates</a:t>
            </a:r>
          </a:p>
        </p:txBody>
      </p:sp>
    </p:spTree>
    <p:extLst>
      <p:ext uri="{BB962C8B-B14F-4D97-AF65-F5344CB8AC3E}">
        <p14:creationId xmlns:p14="http://schemas.microsoft.com/office/powerpoint/2010/main" val="593337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The “We’re in </a:t>
            </a:r>
            <a:r>
              <a:rPr lang="en-US" dirty="0" err="1">
                <a:solidFill>
                  <a:schemeClr val="bg1"/>
                </a:solidFill>
              </a:rPr>
              <a:t>tampa</a:t>
            </a:r>
            <a:r>
              <a:rPr lang="en-US" dirty="0">
                <a:solidFill>
                  <a:schemeClr val="bg1"/>
                </a:solidFill>
              </a:rPr>
              <a:t>, no we’re in Orlando” Conference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57343" y="2224838"/>
            <a:ext cx="6636039" cy="4116934"/>
          </a:xfrm>
        </p:spPr>
      </p:pic>
    </p:spTree>
    <p:extLst>
      <p:ext uri="{BB962C8B-B14F-4D97-AF65-F5344CB8AC3E}">
        <p14:creationId xmlns:p14="http://schemas.microsoft.com/office/powerpoint/2010/main" val="2172788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The “no More Hurricanes in 2017” Conference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31577" y="2434875"/>
            <a:ext cx="5887248" cy="3979779"/>
          </a:xfrm>
        </p:spPr>
      </p:pic>
    </p:spTree>
    <p:extLst>
      <p:ext uri="{BB962C8B-B14F-4D97-AF65-F5344CB8AC3E}">
        <p14:creationId xmlns:p14="http://schemas.microsoft.com/office/powerpoint/2010/main" val="1382299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345383" y="323859"/>
            <a:ext cx="5846618" cy="143566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</a:rPr>
              <a:t>Literacy:</a:t>
            </a:r>
          </a:p>
          <a:p>
            <a:pPr algn="ctr"/>
            <a:r>
              <a:rPr lang="en-US" dirty="0">
                <a:solidFill>
                  <a:schemeClr val="bg1"/>
                </a:solidFill>
              </a:rPr>
              <a:t>A Passport to success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885710" y="3773839"/>
            <a:ext cx="5223164" cy="1069848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>
                <a:solidFill>
                  <a:schemeClr val="bg1"/>
                </a:solidFill>
              </a:rPr>
              <a:t>2017 CLAS/RSF Joint Spring Conference</a:t>
            </a:r>
          </a:p>
          <a:p>
            <a:pPr marL="0" indent="0" algn="ctr">
              <a:buNone/>
            </a:pPr>
            <a:r>
              <a:rPr lang="en-US">
                <a:solidFill>
                  <a:schemeClr val="bg1"/>
                </a:solidFill>
              </a:rPr>
              <a:t>Morgridge International Reading Center at UCF</a:t>
            </a:r>
          </a:p>
          <a:p>
            <a:pPr marL="0" indent="0" algn="ctr">
              <a:buNone/>
            </a:pPr>
            <a:r>
              <a:rPr lang="en-US">
                <a:solidFill>
                  <a:schemeClr val="bg1"/>
                </a:solidFill>
              </a:rPr>
              <a:t>Orlando, Florida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869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</a:t>
            </a:r>
            <a:r>
              <a:rPr lang="en-US" dirty="0" err="1"/>
              <a:t>aBoard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708900" y="1816768"/>
            <a:ext cx="10155615" cy="4459509"/>
          </a:xfrm>
        </p:spPr>
        <p:txBody>
          <a:bodyPr numCol="2">
            <a:normAutofit/>
          </a:bodyPr>
          <a:lstStyle/>
          <a:p>
            <a:r>
              <a:rPr lang="en-US" sz="2400" dirty="0"/>
              <a:t>David Shelley—President</a:t>
            </a:r>
          </a:p>
          <a:p>
            <a:pPr lvl="1"/>
            <a:r>
              <a:rPr lang="en-US" sz="2000" dirty="0"/>
              <a:t>Broward County</a:t>
            </a:r>
          </a:p>
          <a:p>
            <a:r>
              <a:rPr lang="en-US" sz="2400" dirty="0"/>
              <a:t>Brian Spivey—Vice President</a:t>
            </a:r>
          </a:p>
          <a:p>
            <a:pPr lvl="1"/>
            <a:r>
              <a:rPr lang="en-US" sz="2000" dirty="0"/>
              <a:t>Escambia County</a:t>
            </a:r>
          </a:p>
          <a:p>
            <a:r>
              <a:rPr lang="en-US" sz="2400" dirty="0"/>
              <a:t>Mary Navarre—Treasurer</a:t>
            </a:r>
          </a:p>
          <a:p>
            <a:pPr lvl="1"/>
            <a:r>
              <a:rPr lang="en-US" sz="2000" dirty="0"/>
              <a:t>Hillsborough County</a:t>
            </a:r>
          </a:p>
          <a:p>
            <a:r>
              <a:rPr lang="en-US" sz="2400" dirty="0"/>
              <a:t>Sheila Veatch—Secretary</a:t>
            </a:r>
          </a:p>
          <a:p>
            <a:pPr lvl="1"/>
            <a:r>
              <a:rPr lang="en-US" sz="2000" dirty="0"/>
              <a:t>St. John’s County</a:t>
            </a:r>
          </a:p>
          <a:p>
            <a:r>
              <a:rPr lang="en-US" sz="2400" dirty="0"/>
              <a:t>Kathryn Dixon—Social Media Director</a:t>
            </a:r>
          </a:p>
          <a:p>
            <a:pPr lvl="1"/>
            <a:r>
              <a:rPr lang="en-US" sz="2000" dirty="0"/>
              <a:t>Seminole County</a:t>
            </a:r>
          </a:p>
          <a:p>
            <a:r>
              <a:rPr lang="en-US" sz="2400" dirty="0"/>
              <a:t>Paul </a:t>
            </a:r>
            <a:r>
              <a:rPr lang="en-US" sz="2400" dirty="0" err="1"/>
              <a:t>Holimon</a:t>
            </a:r>
            <a:r>
              <a:rPr lang="en-US" sz="2400" dirty="0"/>
              <a:t>—Director (Past President)</a:t>
            </a:r>
          </a:p>
          <a:p>
            <a:pPr lvl="1"/>
            <a:r>
              <a:rPr lang="en-US" sz="2000" dirty="0"/>
              <a:t>Collier County</a:t>
            </a:r>
          </a:p>
          <a:p>
            <a:r>
              <a:rPr lang="en-US" sz="2400" dirty="0"/>
              <a:t>Nancy Gray—Director (Immediate Past President)</a:t>
            </a:r>
          </a:p>
          <a:p>
            <a:pPr lvl="1"/>
            <a:r>
              <a:rPr lang="en-US" sz="2000" dirty="0"/>
              <a:t>Brevard </a:t>
            </a:r>
            <a:r>
              <a:rPr lang="en-US" sz="2000" dirty="0" err="1"/>
              <a:t>Counry</a:t>
            </a:r>
            <a:endParaRPr lang="en-US" sz="2400" dirty="0"/>
          </a:p>
          <a:p>
            <a:r>
              <a:rPr lang="en-US" sz="2400" dirty="0"/>
              <a:t>Patti Petrie—Director</a:t>
            </a:r>
          </a:p>
          <a:p>
            <a:pPr lvl="1"/>
            <a:r>
              <a:rPr lang="en-US" sz="2000" dirty="0"/>
              <a:t>Santa Rosa County</a:t>
            </a:r>
          </a:p>
        </p:txBody>
      </p:sp>
    </p:spTree>
    <p:extLst>
      <p:ext uri="{BB962C8B-B14F-4D97-AF65-F5344CB8AC3E}">
        <p14:creationId xmlns:p14="http://schemas.microsoft.com/office/powerpoint/2010/main" val="3317013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Reminders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194560"/>
            <a:ext cx="4910328" cy="3977640"/>
          </a:xfrm>
        </p:spPr>
        <p:txBody>
          <a:bodyPr/>
          <a:lstStyle/>
          <a:p>
            <a:r>
              <a:rPr lang="en-US" dirty="0"/>
              <a:t>Parking Passes</a:t>
            </a:r>
          </a:p>
          <a:p>
            <a:r>
              <a:rPr lang="en-US" dirty="0"/>
              <a:t>Sign-in Board</a:t>
            </a:r>
          </a:p>
          <a:p>
            <a:r>
              <a:rPr lang="en-US" dirty="0"/>
              <a:t>Social Media</a:t>
            </a:r>
          </a:p>
          <a:p>
            <a:r>
              <a:rPr lang="en-US" dirty="0"/>
              <a:t>Power Stations—Power Cords</a:t>
            </a:r>
          </a:p>
          <a:p>
            <a:r>
              <a:rPr lang="en-US" dirty="0"/>
              <a:t>Lanyards and Name Tags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Unconference Set-Up with Tracy </a:t>
            </a:r>
            <a:r>
              <a:rPr lang="en-US" dirty="0" err="1"/>
              <a:t>Blinn</a:t>
            </a:r>
            <a:endParaRPr lang="en-US" dirty="0"/>
          </a:p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99048" y="2093975"/>
            <a:ext cx="5666047" cy="3187151"/>
          </a:xfrm>
          <a:ln w="571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0996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Different Equation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372" y="5181313"/>
            <a:ext cx="4103035" cy="1384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87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ATTRIBUTES EMPLOYERS WANT TO SEE ON NEW COLLEGE GRADUATES’ RESUMES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1. Ability to work in a team structure</a:t>
            </a:r>
          </a:p>
          <a:p>
            <a:endParaRPr lang="en-US" dirty="0"/>
          </a:p>
          <a:p>
            <a:r>
              <a:rPr lang="en-US" dirty="0"/>
              <a:t>2. Ability to make decisions and solve problems (tie)</a:t>
            </a:r>
          </a:p>
          <a:p>
            <a:endParaRPr lang="en-US" dirty="0"/>
          </a:p>
          <a:p>
            <a:r>
              <a:rPr lang="en-US" dirty="0"/>
              <a:t>3. Ability to communicate (written and verbal) with people inside and outside an organization</a:t>
            </a:r>
          </a:p>
          <a:p>
            <a:endParaRPr lang="en-US" dirty="0"/>
          </a:p>
          <a:p>
            <a:r>
              <a:rPr lang="en-US" dirty="0"/>
              <a:t>4. Ability to plan, organize and prioritize work</a:t>
            </a:r>
          </a:p>
          <a:p>
            <a:endParaRPr lang="en-US" dirty="0"/>
          </a:p>
          <a:p>
            <a:r>
              <a:rPr lang="en-US" dirty="0"/>
              <a:t>5. Ability to obtain and process information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6. Ability to analyze quantitative data</a:t>
            </a:r>
          </a:p>
          <a:p>
            <a:endParaRPr lang="en-US" dirty="0"/>
          </a:p>
          <a:p>
            <a:r>
              <a:rPr lang="en-US" dirty="0"/>
              <a:t>7. Technical knowledge related to the job</a:t>
            </a:r>
          </a:p>
          <a:p>
            <a:endParaRPr lang="en-US" dirty="0"/>
          </a:p>
          <a:p>
            <a:r>
              <a:rPr lang="en-US" dirty="0"/>
              <a:t>8. Proficiency with computer software programs</a:t>
            </a:r>
          </a:p>
          <a:p>
            <a:endParaRPr lang="en-US" dirty="0"/>
          </a:p>
          <a:p>
            <a:r>
              <a:rPr lang="en-US" dirty="0"/>
              <a:t>9. Ability to create and/or edit written reports</a:t>
            </a:r>
          </a:p>
          <a:p>
            <a:endParaRPr lang="en-US" dirty="0"/>
          </a:p>
          <a:p>
            <a:r>
              <a:rPr lang="en-US" dirty="0"/>
              <a:t>10. Ability to sell and influence others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 rot="19842497">
            <a:off x="4289497" y="2141622"/>
            <a:ext cx="1395664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SL1,3,4</a:t>
            </a:r>
          </a:p>
        </p:txBody>
      </p:sp>
      <p:sp>
        <p:nvSpPr>
          <p:cNvPr id="12" name="TextBox 11"/>
          <p:cNvSpPr txBox="1"/>
          <p:nvPr/>
        </p:nvSpPr>
        <p:spPr>
          <a:xfrm rot="2159568">
            <a:off x="4289496" y="3674841"/>
            <a:ext cx="1395664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W1-10, SL1-6</a:t>
            </a:r>
          </a:p>
        </p:txBody>
      </p:sp>
      <p:sp>
        <p:nvSpPr>
          <p:cNvPr id="13" name="TextBox 12"/>
          <p:cNvSpPr txBox="1"/>
          <p:nvPr/>
        </p:nvSpPr>
        <p:spPr>
          <a:xfrm rot="19842497">
            <a:off x="9435003" y="4315814"/>
            <a:ext cx="1395664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L1-6</a:t>
            </a:r>
          </a:p>
        </p:txBody>
      </p:sp>
      <p:sp>
        <p:nvSpPr>
          <p:cNvPr id="14" name="TextBox 13"/>
          <p:cNvSpPr txBox="1"/>
          <p:nvPr/>
        </p:nvSpPr>
        <p:spPr>
          <a:xfrm rot="19842497">
            <a:off x="2891583" y="5769851"/>
            <a:ext cx="1395664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R1-10</a:t>
            </a:r>
          </a:p>
        </p:txBody>
      </p:sp>
      <p:sp>
        <p:nvSpPr>
          <p:cNvPr id="15" name="TextBox 14"/>
          <p:cNvSpPr txBox="1"/>
          <p:nvPr/>
        </p:nvSpPr>
        <p:spPr>
          <a:xfrm rot="2007772">
            <a:off x="7897366" y="5723021"/>
            <a:ext cx="1395664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SL1,4,5,6</a:t>
            </a:r>
          </a:p>
        </p:txBody>
      </p:sp>
      <p:sp>
        <p:nvSpPr>
          <p:cNvPr id="16" name="TextBox 15"/>
          <p:cNvSpPr txBox="1"/>
          <p:nvPr/>
        </p:nvSpPr>
        <p:spPr>
          <a:xfrm rot="19842497">
            <a:off x="8815617" y="2038635"/>
            <a:ext cx="1395664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W7,9</a:t>
            </a:r>
          </a:p>
        </p:txBody>
      </p:sp>
      <p:sp>
        <p:nvSpPr>
          <p:cNvPr id="17" name="TextBox 16"/>
          <p:cNvSpPr txBox="1"/>
          <p:nvPr/>
        </p:nvSpPr>
        <p:spPr>
          <a:xfrm rot="1931929">
            <a:off x="7749778" y="3496241"/>
            <a:ext cx="1395664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W6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19355" y="2477651"/>
            <a:ext cx="10058400" cy="313932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rgbClr val="FF0000"/>
                </a:solidFill>
              </a:rPr>
              <a:t>READING, WRITING, SPEAKING, LISTENING, LANGUAGE</a:t>
            </a:r>
          </a:p>
        </p:txBody>
      </p:sp>
    </p:spTree>
    <p:extLst>
      <p:ext uri="{BB962C8B-B14F-4D97-AF65-F5344CB8AC3E}">
        <p14:creationId xmlns:p14="http://schemas.microsoft.com/office/powerpoint/2010/main" val="3648409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 autoUpdateAnimBg="0"/>
      <p:bldP spid="12" grpId="0" build="p" animBg="1"/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Dr. Marisa Ramirez </a:t>
            </a:r>
            <a:r>
              <a:rPr lang="en-US" dirty="0" err="1"/>
              <a:t>Stukey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Teaching the Whole Child: Integrating Social Emotional Learning into Powerful Literacy Instruction</a:t>
            </a:r>
          </a:p>
        </p:txBody>
      </p:sp>
    </p:spTree>
    <p:extLst>
      <p:ext uri="{BB962C8B-B14F-4D97-AF65-F5344CB8AC3E}">
        <p14:creationId xmlns:p14="http://schemas.microsoft.com/office/powerpoint/2010/main" val="2613435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1835</TotalTime>
  <Words>373</Words>
  <Application>Microsoft Office PowerPoint</Application>
  <PresentationFormat>Widescreen</PresentationFormat>
  <Paragraphs>82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Rockwell</vt:lpstr>
      <vt:lpstr>Rockwell Condensed</vt:lpstr>
      <vt:lpstr>Wingdings</vt:lpstr>
      <vt:lpstr>Wood Type</vt:lpstr>
      <vt:lpstr>PowerPoint Presentation</vt:lpstr>
      <vt:lpstr>The “We’re in tampa, no we’re in Orlando” Conference</vt:lpstr>
      <vt:lpstr>The “no More Hurricanes in 2017” Conference</vt:lpstr>
      <vt:lpstr>PowerPoint Presentation</vt:lpstr>
      <vt:lpstr>All aBoard</vt:lpstr>
      <vt:lpstr>Reminders</vt:lpstr>
      <vt:lpstr>A Different Equation</vt:lpstr>
      <vt:lpstr>THE ATTRIBUTES EMPLOYERS WANT TO SEE ON NEW COLLEGE GRADUATES’ RESUMES</vt:lpstr>
      <vt:lpstr>Dr. Marisa Ramirez Stukey</vt:lpstr>
      <vt:lpstr>Dr. Enrique puig</vt:lpstr>
      <vt:lpstr>Becky Bone</vt:lpstr>
      <vt:lpstr>Paul Holimon</vt:lpstr>
      <vt:lpstr>Tracy Blinn</vt:lpstr>
      <vt:lpstr>Kevin Smith &amp; Laurie Lee</vt:lpstr>
      <vt:lpstr>Sally Rhodes</vt:lpstr>
      <vt:lpstr>Richard Myhre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Passport to success</dc:title>
  <dc:creator>David A. Shelley</dc:creator>
  <cp:lastModifiedBy>David A. Shelley</cp:lastModifiedBy>
  <cp:revision>24</cp:revision>
  <dcterms:created xsi:type="dcterms:W3CDTF">2017-04-26T13:25:10Z</dcterms:created>
  <dcterms:modified xsi:type="dcterms:W3CDTF">2017-05-11T18:05:23Z</dcterms:modified>
</cp:coreProperties>
</file>